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5" r:id="rId4"/>
    <p:sldMasterId id="2147483656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</p:sldIdLst>
  <p:sldSz cy="5143500" cx="9144000"/>
  <p:notesSz cx="6858000" cy="9144000"/>
  <p:embeddedFontLst>
    <p:embeddedFont>
      <p:font typeface="Roboto"/>
      <p:regular r:id="rId48"/>
      <p:bold r:id="rId49"/>
      <p:italic r:id="rId50"/>
      <p:boldItalic r:id="rId51"/>
    </p:embeddedFont>
    <p:embeddedFont>
      <p:font typeface="Lato"/>
      <p:regular r:id="rId52"/>
      <p:bold r:id="rId53"/>
      <p:italic r:id="rId54"/>
      <p:boldItalic r:id="rId55"/>
    </p:embeddedFont>
    <p:embeddedFont>
      <p:font typeface="Helvetica Neue"/>
      <p:regular r:id="rId56"/>
      <p:bold r:id="rId57"/>
      <p:italic r:id="rId58"/>
      <p:boldItalic r:id="rId5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font" Target="fonts/Roboto-regular.fntdata"/><Relationship Id="rId47" Type="http://schemas.openxmlformats.org/officeDocument/2006/relationships/slide" Target="slides/slide41.xml"/><Relationship Id="rId49" Type="http://schemas.openxmlformats.org/officeDocument/2006/relationships/font" Target="fonts/Roboto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Roboto-boldItalic.fntdata"/><Relationship Id="rId50" Type="http://schemas.openxmlformats.org/officeDocument/2006/relationships/font" Target="fonts/Roboto-italic.fntdata"/><Relationship Id="rId53" Type="http://schemas.openxmlformats.org/officeDocument/2006/relationships/font" Target="fonts/Lato-bold.fntdata"/><Relationship Id="rId52" Type="http://schemas.openxmlformats.org/officeDocument/2006/relationships/font" Target="fonts/Lato-regular.fntdata"/><Relationship Id="rId11" Type="http://schemas.openxmlformats.org/officeDocument/2006/relationships/slide" Target="slides/slide5.xml"/><Relationship Id="rId55" Type="http://schemas.openxmlformats.org/officeDocument/2006/relationships/font" Target="fonts/Lato-boldItalic.fntdata"/><Relationship Id="rId10" Type="http://schemas.openxmlformats.org/officeDocument/2006/relationships/slide" Target="slides/slide4.xml"/><Relationship Id="rId54" Type="http://schemas.openxmlformats.org/officeDocument/2006/relationships/font" Target="fonts/Lato-italic.fntdata"/><Relationship Id="rId13" Type="http://schemas.openxmlformats.org/officeDocument/2006/relationships/slide" Target="slides/slide7.xml"/><Relationship Id="rId57" Type="http://schemas.openxmlformats.org/officeDocument/2006/relationships/font" Target="fonts/HelveticaNeue-bold.fntdata"/><Relationship Id="rId12" Type="http://schemas.openxmlformats.org/officeDocument/2006/relationships/slide" Target="slides/slide6.xml"/><Relationship Id="rId56" Type="http://schemas.openxmlformats.org/officeDocument/2006/relationships/font" Target="fonts/HelveticaNeue-regular.fntdata"/><Relationship Id="rId15" Type="http://schemas.openxmlformats.org/officeDocument/2006/relationships/slide" Target="slides/slide9.xml"/><Relationship Id="rId59" Type="http://schemas.openxmlformats.org/officeDocument/2006/relationships/font" Target="fonts/HelveticaNeue-boldItalic.fntdata"/><Relationship Id="rId14" Type="http://schemas.openxmlformats.org/officeDocument/2006/relationships/slide" Target="slides/slide8.xml"/><Relationship Id="rId58" Type="http://schemas.openxmlformats.org/officeDocument/2006/relationships/font" Target="fonts/HelveticaNeue-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dreuarchive.cra.org/2011/Ichinco/IchincoDREU2011.pdf" TargetMode="External"/><Relationship Id="rId3" Type="http://schemas.openxmlformats.org/officeDocument/2006/relationships/hyperlink" Target="https://carpentries.org/blog/2018/07/evidence-impact/" TargetMode="Externa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" name="Google Shape;5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/>
              <a:t>These slides are licensed under CC-BY which means you may use them as you wish, however:</a:t>
            </a:r>
            <a:endParaRPr/>
          </a:p>
          <a:p>
            <a:pPr indent="-952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US"/>
              <a:t>We ask that you do not alter any information, data or figures and pass them off as from the Software Sustainability Institute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US"/>
              <a:t>All logos of institutions and funders must not be removed or modified</a:t>
            </a:r>
            <a:endParaRPr/>
          </a:p>
        </p:txBody>
      </p:sp>
      <p:sp>
        <p:nvSpPr>
          <p:cNvPr id="52" name="Google Shape;52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a28436b7b6_0_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a28436b7b6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ga28436b7b6_0_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ab43b1e9dd_0_29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ab43b1e9dd_0_2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gab43b1e9dd_0_29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a28436b7b6_0_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a28436b7b6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a28436b7b6_0_1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a28436b7b6_0_3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a28436b7b6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ga28436b7b6_0_3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a28436b7b6_0_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a28436b7b6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a28436b7b6_0_3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a8d7a781f6_0_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a8d7a781f6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These offer material, courses and a community - target skills development in pgr and pd researchers</a:t>
            </a:r>
            <a:endParaRPr/>
          </a:p>
        </p:txBody>
      </p:sp>
      <p:sp>
        <p:nvSpPr>
          <p:cNvPr id="195" name="Google Shape;195;ga8d7a781f6_0_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a8d7a781f6_0_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a8d7a781f6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ga8d7a781f6_0_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ab43b1e9dd_0_14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ab43b1e9dd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Arial"/>
                <a:ea typeface="Arial"/>
                <a:cs typeface="Arial"/>
                <a:sym typeface="Arial"/>
              </a:rPr>
              <a:t> Michelle Ichinco, “Supporting Independent Learning in a Programming Environment by Integrating Community-Based Help”, </a:t>
            </a:r>
            <a:r>
              <a:rPr lang="en-US" sz="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2"/>
              </a:rPr>
              <a:t>http://dreuarchive.cra.org/2011/Ichinco/IchincoDREU2011.pdf</a:t>
            </a:r>
            <a:endParaRPr sz="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800">
                <a:latin typeface="Arial"/>
                <a:ea typeface="Arial"/>
                <a:cs typeface="Arial"/>
                <a:sym typeface="Arial"/>
              </a:rPr>
              <a:t> Evidence of Carpentries' Impact on Learners, </a:t>
            </a:r>
            <a:r>
              <a:rPr lang="en-US" sz="800" u="sng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https://carpentries.org/blog/2018/07/evidence-impact/</a:t>
            </a:r>
            <a:r>
              <a:rPr lang="en-US" sz="800">
                <a:latin typeface="Arial"/>
                <a:ea typeface="Arial"/>
                <a:cs typeface="Arial"/>
                <a:sym typeface="Arial"/>
              </a:rPr>
              <a:t> 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gab43b1e9dd_0_14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ac8328b6bb_0_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ac8328b6b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gac8328b6bb_0_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ac8328b6bb_0_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ac8328b6bb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gac8328b6bb_0_2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a8d7a781f6_0_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a8d7a781f6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ga8d7a781f6_0_5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ab43b1e9dd_0_15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ab43b1e9dd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gab43b1e9dd_0_15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ab43b1e9dd_0_16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ab43b1e9dd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gab43b1e9dd_0_16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ab43b1e9dd_0_17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ab43b1e9dd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gab43b1e9dd_0_17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ab43b1e9dd_0_17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ab43b1e9dd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gab43b1e9dd_0_17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ab43b1e9dd_0_19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ab43b1e9dd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gab43b1e9dd_0_19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ab43b1e9dd_0_19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ab43b1e9dd_0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gab43b1e9dd_0_19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ab43b1e9dd_0_20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ab43b1e9dd_0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gab43b1e9dd_0_20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ab43b1e9dd_0_2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ab43b1e9dd_0_2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gab43b1e9dd_0_21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ab43b1e9dd_0_25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ab43b1e9dd_0_2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speaks different format e.g. CSV</a:t>
            </a:r>
            <a:endParaRPr/>
          </a:p>
        </p:txBody>
      </p:sp>
      <p:sp>
        <p:nvSpPr>
          <p:cNvPr id="318" name="Google Shape;318;gab43b1e9dd_0_25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ab43b1e9dd_0_2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ab43b1e9dd_0_2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gab43b1e9dd_0_22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ab43b1e9dd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gab43b1e9dd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ab43b1e9dd_0_24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ab43b1e9dd_0_2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gab43b1e9dd_0_24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ab43b1e9dd_0_27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ab43b1e9dd_0_2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gab43b1e9dd_0_27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a8d7a781f6_0_2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a8d7a781f6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ga8d7a781f6_0_2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a28436b7b6_0_4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a28436b7b6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ga28436b7b6_0_4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a8d7a781f6_0_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a8d7a781f6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ga8d7a781f6_0_2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ac8328b6bb_0_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ac8328b6bb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gac8328b6bb_0_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ac8328b6bb_0_9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ac8328b6bb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gac8328b6bb_0_9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a8d7a781f6_0_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a8d7a781f6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ga8d7a781f6_0_3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a8d7a781f6_0_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" name="Google Shape;464;ga8d7a781f6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ga8d7a781f6_0_4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a8d7a781f6_0_6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ga8d7a781f6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Google Shape;481;ga8d7a781f6_0_6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ab43b1e9dd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" name="Google Shape;87;gab43b1e9dd_0_5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Google Shape;489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ac8328b6bb_0_1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ac8328b6bb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8" name="Google Shape;508;gac8328b6bb_0_14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b43b1e9dd_0_10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b43b1e9dd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ab43b1e9dd_0_10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ab43b1e9dd_0_10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ab43b1e9dd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gab43b1e9dd_0_10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97f8fc3646_0_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97f8fc3646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g97f8fc3646_0_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a8d7a781f6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a8d7a781f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ga8d7a781f6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a28436b7b6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a28436b7b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ga28436b7b6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ation">
  <p:cSld name="Quotation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"/>
          <p:cNvSpPr/>
          <p:nvPr/>
        </p:nvSpPr>
        <p:spPr>
          <a:xfrm>
            <a:off x="0" y="987574"/>
            <a:ext cx="9144000" cy="411542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 txBox="1"/>
          <p:nvPr>
            <p:ph type="title"/>
          </p:nvPr>
        </p:nvSpPr>
        <p:spPr>
          <a:xfrm>
            <a:off x="314328" y="221787"/>
            <a:ext cx="6886575" cy="44096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alibri"/>
              <a:buNone/>
              <a:defRPr sz="7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2" type="sldNum"/>
          </p:nvPr>
        </p:nvSpPr>
        <p:spPr>
          <a:xfrm>
            <a:off x="6553200" y="484070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/>
          <p:nvPr>
            <p:ph type="title"/>
          </p:nvPr>
        </p:nvSpPr>
        <p:spPr>
          <a:xfrm>
            <a:off x="314326" y="98822"/>
            <a:ext cx="68865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333378" y="1200151"/>
            <a:ext cx="8353425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6553200" y="484070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title"/>
          </p:nvPr>
        </p:nvSpPr>
        <p:spPr>
          <a:xfrm>
            <a:off x="314328" y="98822"/>
            <a:ext cx="68865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553200" y="484070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type="title"/>
          </p:nvPr>
        </p:nvSpPr>
        <p:spPr>
          <a:xfrm>
            <a:off x="314326" y="98823"/>
            <a:ext cx="68865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D2232A"/>
              </a:buClr>
              <a:buSzPts val="4400"/>
              <a:buFont typeface="Calibri"/>
              <a:buNone/>
              <a:defRPr>
                <a:solidFill>
                  <a:srgbClr val="D2232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333376" y="1200151"/>
            <a:ext cx="83535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35" name="Google Shape;35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999741" y="71440"/>
            <a:ext cx="2047529" cy="528711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6"/>
          <p:cNvSpPr txBox="1"/>
          <p:nvPr/>
        </p:nvSpPr>
        <p:spPr>
          <a:xfrm>
            <a:off x="7220640" y="4866502"/>
            <a:ext cx="1512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rgbClr val="C00000"/>
                </a:solidFill>
                <a:latin typeface="Consolas"/>
                <a:ea typeface="Consolas"/>
                <a:cs typeface="Consolas"/>
                <a:sym typeface="Consolas"/>
              </a:rPr>
              <a:t>www.software.ac.uk</a:t>
            </a:r>
            <a:endParaRPr b="0" i="0" sz="1049" u="none" cap="none" strike="noStrike">
              <a:solidFill>
                <a:srgbClr val="C0000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libri"/>
              <a:buNone/>
              <a:defRPr sz="5194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194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194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194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194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194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194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194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194"/>
            </a:lvl9pPr>
          </a:lstStyle>
          <a:p/>
        </p:txBody>
      </p:sp>
      <p:sp>
        <p:nvSpPr>
          <p:cNvPr id="39" name="Google Shape;39;p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797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797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797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797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797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797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797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797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797"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ation">
  <p:cSld name="Quotation">
    <p:bg>
      <p:bgPr>
        <a:solidFill>
          <a:srgbClr val="D2232A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4326" y="221787"/>
            <a:ext cx="6886500" cy="440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alibri"/>
              <a:buNone/>
              <a:defRPr sz="7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6985144" y="477283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4" name="Google Shape;44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783942" y="46494"/>
            <a:ext cx="2261704" cy="640634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8"/>
          <p:cNvSpPr txBox="1"/>
          <p:nvPr/>
        </p:nvSpPr>
        <p:spPr>
          <a:xfrm>
            <a:off x="117718" y="89812"/>
            <a:ext cx="1512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lt1"/>
                </a:solidFill>
                <a:latin typeface="Consolas"/>
                <a:ea typeface="Consolas"/>
                <a:cs typeface="Consolas"/>
                <a:sym typeface="Consolas"/>
              </a:rPr>
              <a:t>www.software.ac.uk</a:t>
            </a:r>
            <a:endParaRPr b="0" i="0" sz="1049" u="none" cap="none" strike="noStrike">
              <a:solidFill>
                <a:schemeClr val="lt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 txBox="1"/>
          <p:nvPr>
            <p:ph type="title"/>
          </p:nvPr>
        </p:nvSpPr>
        <p:spPr>
          <a:xfrm>
            <a:off x="314329" y="98822"/>
            <a:ext cx="6886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6553200" y="484070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theme" Target="../theme/theme1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0"/>
            <a:ext cx="9144000" cy="103584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314328" y="98822"/>
            <a:ext cx="68865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333378" y="1200151"/>
            <a:ext cx="8353425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▪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2" type="sldNum"/>
          </p:nvPr>
        </p:nvSpPr>
        <p:spPr>
          <a:xfrm>
            <a:off x="6553200" y="484070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" name="Google Shape;14;p1"/>
          <p:cNvSpPr txBox="1"/>
          <p:nvPr/>
        </p:nvSpPr>
        <p:spPr>
          <a:xfrm>
            <a:off x="0" y="4840699"/>
            <a:ext cx="914400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Software Sustainability Institute</a:t>
            </a:r>
            <a:endParaRPr/>
          </a:p>
        </p:txBody>
      </p:sp>
      <p:grpSp>
        <p:nvGrpSpPr>
          <p:cNvPr id="15" name="Google Shape;15;p1"/>
          <p:cNvGrpSpPr/>
          <p:nvPr/>
        </p:nvGrpSpPr>
        <p:grpSpPr>
          <a:xfrm>
            <a:off x="7740352" y="108771"/>
            <a:ext cx="1321098" cy="878803"/>
            <a:chOff x="7381875" y="144884"/>
            <a:chExt cx="1679575" cy="1117264"/>
          </a:xfrm>
        </p:grpSpPr>
        <p:pic>
          <p:nvPicPr>
            <p:cNvPr descr="WhiteLogo.png" id="16" name="Google Shape;16;p1"/>
            <p:cNvPicPr preferRelativeResize="0"/>
            <p:nvPr/>
          </p:nvPicPr>
          <p:blipFill rotWithShape="1">
            <a:blip r:embed="rId1">
              <a:alphaModFix/>
            </a:blip>
            <a:srcRect b="0" l="0" r="0" t="0"/>
            <a:stretch/>
          </p:blipFill>
          <p:spPr>
            <a:xfrm>
              <a:off x="7549111" y="144884"/>
              <a:ext cx="1251859" cy="9209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" name="Google Shape;17;p1"/>
            <p:cNvSpPr txBox="1"/>
            <p:nvPr/>
          </p:nvSpPr>
          <p:spPr>
            <a:xfrm>
              <a:off x="7381875" y="1066503"/>
              <a:ext cx="1679575" cy="1956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Consolas"/>
                  <a:ea typeface="Consolas"/>
                  <a:cs typeface="Consolas"/>
                  <a:sym typeface="Consolas"/>
                </a:rPr>
                <a:t>www.software.ac.uk</a:t>
              </a:r>
              <a:endParaRPr b="1" sz="10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314326" y="98823"/>
            <a:ext cx="6886500" cy="36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333376" y="1200151"/>
            <a:ext cx="83535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▪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1"/>
    <p:sldLayoutId id="2147483652" r:id="rId2"/>
    <p:sldLayoutId id="2147483653" r:id="rId3"/>
    <p:sldLayoutId id="2147483654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3" Type="http://schemas.openxmlformats.org/officeDocument/2006/relationships/image" Target="../media/image6.png"/><Relationship Id="rId1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Relationship Id="rId4" Type="http://schemas.openxmlformats.org/officeDocument/2006/relationships/image" Target="../media/image22.png"/><Relationship Id="rId9" Type="http://schemas.openxmlformats.org/officeDocument/2006/relationships/image" Target="../media/image13.png"/><Relationship Id="rId14" Type="http://schemas.openxmlformats.org/officeDocument/2006/relationships/image" Target="../media/image15.png"/><Relationship Id="rId5" Type="http://schemas.openxmlformats.org/officeDocument/2006/relationships/image" Target="../media/image11.png"/><Relationship Id="rId6" Type="http://schemas.openxmlformats.org/officeDocument/2006/relationships/image" Target="../media/image28.png"/><Relationship Id="rId7" Type="http://schemas.openxmlformats.org/officeDocument/2006/relationships/image" Target="../media/image18.png"/><Relationship Id="rId8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6.png"/><Relationship Id="rId4" Type="http://schemas.openxmlformats.org/officeDocument/2006/relationships/image" Target="../media/image2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png"/><Relationship Id="rId4" Type="http://schemas.openxmlformats.org/officeDocument/2006/relationships/image" Target="../media/image32.png"/><Relationship Id="rId5" Type="http://schemas.openxmlformats.org/officeDocument/2006/relationships/image" Target="../media/image26.png"/><Relationship Id="rId6" Type="http://schemas.openxmlformats.org/officeDocument/2006/relationships/image" Target="../media/image2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1" Type="http://schemas.openxmlformats.org/officeDocument/2006/relationships/hyperlink" Target="https://ourcodingclub.github.io/" TargetMode="External"/><Relationship Id="rId1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Relationship Id="rId4" Type="http://schemas.openxmlformats.org/officeDocument/2006/relationships/hyperlink" Target="https://carpentries.org/" TargetMode="External"/><Relationship Id="rId9" Type="http://schemas.openxmlformats.org/officeDocument/2006/relationships/hyperlink" Target="https://coderefinery.org/" TargetMode="External"/><Relationship Id="rId5" Type="http://schemas.openxmlformats.org/officeDocument/2006/relationships/image" Target="../media/image30.png"/><Relationship Id="rId6" Type="http://schemas.openxmlformats.org/officeDocument/2006/relationships/image" Target="../media/image24.png"/><Relationship Id="rId7" Type="http://schemas.openxmlformats.org/officeDocument/2006/relationships/image" Target="../media/image35.png"/><Relationship Id="rId8" Type="http://schemas.openxmlformats.org/officeDocument/2006/relationships/image" Target="../media/image3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6.png"/><Relationship Id="rId4" Type="http://schemas.openxmlformats.org/officeDocument/2006/relationships/hyperlink" Target="https://www.coursetalk.com/" TargetMode="External"/><Relationship Id="rId5" Type="http://schemas.openxmlformats.org/officeDocument/2006/relationships/image" Target="../media/image33.png"/><Relationship Id="rId6" Type="http://schemas.openxmlformats.org/officeDocument/2006/relationships/hyperlink" Target="http://www.classcentral.com/" TargetMode="External"/><Relationship Id="rId7" Type="http://schemas.openxmlformats.org/officeDocument/2006/relationships/image" Target="../media/image42.png"/><Relationship Id="rId8" Type="http://schemas.openxmlformats.org/officeDocument/2006/relationships/image" Target="../media/image4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arxiv.org/abs/1505.05425" TargetMode="External"/><Relationship Id="rId4" Type="http://schemas.openxmlformats.org/officeDocument/2006/relationships/image" Target="../media/image7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carpentries.org/blog/2018/07/evidence-impact/" TargetMode="External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5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datacarpentry.org/lessons/" TargetMode="External"/><Relationship Id="rId4" Type="http://schemas.openxmlformats.org/officeDocument/2006/relationships/image" Target="../media/image4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://www.jstatsoft.org/v59/i10" TargetMode="External"/><Relationship Id="rId4" Type="http://schemas.openxmlformats.org/officeDocument/2006/relationships/image" Target="../media/image55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s://data.research.cornell.edu/content/readme" TargetMode="External"/><Relationship Id="rId4" Type="http://schemas.openxmlformats.org/officeDocument/2006/relationships/image" Target="../media/image40.png"/><Relationship Id="rId5" Type="http://schemas.openxmlformats.org/officeDocument/2006/relationships/image" Target="../media/image7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5.png"/><Relationship Id="rId4" Type="http://schemas.openxmlformats.org/officeDocument/2006/relationships/hyperlink" Target="https://openrefine.org/" TargetMode="External"/><Relationship Id="rId5" Type="http://schemas.openxmlformats.org/officeDocument/2006/relationships/image" Target="../media/image8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3.png"/><Relationship Id="rId4" Type="http://schemas.openxmlformats.org/officeDocument/2006/relationships/hyperlink" Target="https://jupyter.org/" TargetMode="External"/><Relationship Id="rId5" Type="http://schemas.openxmlformats.org/officeDocument/2006/relationships/image" Target="../media/image44.png"/><Relationship Id="rId6" Type="http://schemas.openxmlformats.org/officeDocument/2006/relationships/image" Target="../media/image49.png"/><Relationship Id="rId7" Type="http://schemas.openxmlformats.org/officeDocument/2006/relationships/image" Target="../media/image54.png"/><Relationship Id="rId8" Type="http://schemas.openxmlformats.org/officeDocument/2006/relationships/hyperlink" Target="https://rstudio.com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hyperlink" Target="https://shop.spreadshirt.co.uk/SoftwareSaved/" TargetMode="Externa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hyperlink" Target="https://datacarpentry.org/python-ecology-lesson/index.html" TargetMode="External"/><Relationship Id="rId4" Type="http://schemas.openxmlformats.org/officeDocument/2006/relationships/image" Target="../media/image53.png"/><Relationship Id="rId5" Type="http://schemas.openxmlformats.org/officeDocument/2006/relationships/image" Target="../media/image51.png"/><Relationship Id="rId6" Type="http://schemas.openxmlformats.org/officeDocument/2006/relationships/image" Target="../media/image6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63.png"/><Relationship Id="rId4" Type="http://schemas.openxmlformats.org/officeDocument/2006/relationships/image" Target="../media/image57.png"/><Relationship Id="rId5" Type="http://schemas.openxmlformats.org/officeDocument/2006/relationships/image" Target="../media/image62.png"/><Relationship Id="rId6" Type="http://schemas.openxmlformats.org/officeDocument/2006/relationships/image" Target="../media/image59.png"/><Relationship Id="rId7" Type="http://schemas.openxmlformats.org/officeDocument/2006/relationships/image" Target="../media/image60.png"/><Relationship Id="rId8" Type="http://schemas.openxmlformats.org/officeDocument/2006/relationships/hyperlink" Target="https://software-carpentry.org/lessons/" TargetMode="Externa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8.png"/><Relationship Id="rId4" Type="http://schemas.openxmlformats.org/officeDocument/2006/relationships/hyperlink" Target="https://carpentries.org/" TargetMode="External"/></Relationships>
</file>

<file path=ppt/slides/_rels/slide34.xml.rels><?xml version="1.0" encoding="UTF-8" standalone="yes"?><Relationships xmlns="http://schemas.openxmlformats.org/package/2006/relationships"><Relationship Id="rId11" Type="http://schemas.openxmlformats.org/officeDocument/2006/relationships/hyperlink" Target="https://docs.carpentries.org/" TargetMode="External"/><Relationship Id="rId10" Type="http://schemas.openxmlformats.org/officeDocument/2006/relationships/image" Target="../media/image78.png"/><Relationship Id="rId13" Type="http://schemas.openxmlformats.org/officeDocument/2006/relationships/hyperlink" Target="https://github.com/carpentries/styles" TargetMode="External"/><Relationship Id="rId12" Type="http://schemas.openxmlformats.org/officeDocument/2006/relationships/hyperlink" Target="https://cdh.carpentries.org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5.png"/><Relationship Id="rId4" Type="http://schemas.openxmlformats.org/officeDocument/2006/relationships/hyperlink" Target="https://carpentries.org/become-instructor/" TargetMode="External"/><Relationship Id="rId9" Type="http://schemas.openxmlformats.org/officeDocument/2006/relationships/hyperlink" Target="https://carpentries.github.io/instructor-training/" TargetMode="External"/><Relationship Id="rId5" Type="http://schemas.openxmlformats.org/officeDocument/2006/relationships/image" Target="../media/image71.png"/><Relationship Id="rId6" Type="http://schemas.openxmlformats.org/officeDocument/2006/relationships/image" Target="../media/image64.png"/><Relationship Id="rId7" Type="http://schemas.openxmlformats.org/officeDocument/2006/relationships/hyperlink" Target="https://carpentries.org/community-lessons/" TargetMode="External"/><Relationship Id="rId8" Type="http://schemas.openxmlformats.org/officeDocument/2006/relationships/image" Target="../media/image75.png"/></Relationships>
</file>

<file path=ppt/slides/_rels/slide35.xml.rels><?xml version="1.0" encoding="UTF-8" standalone="yes"?><Relationships xmlns="http://schemas.openxmlformats.org/package/2006/relationships"><Relationship Id="rId10" Type="http://schemas.openxmlformats.org/officeDocument/2006/relationships/hyperlink" Target="https://swc-slack-invite.herokuapp.com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70.png"/><Relationship Id="rId4" Type="http://schemas.openxmlformats.org/officeDocument/2006/relationships/hyperlink" Target="https://carpentries.org/community_discussions/" TargetMode="External"/><Relationship Id="rId9" Type="http://schemas.openxmlformats.org/officeDocument/2006/relationships/image" Target="../media/image68.png"/><Relationship Id="rId5" Type="http://schemas.openxmlformats.org/officeDocument/2006/relationships/image" Target="../media/image82.png"/><Relationship Id="rId6" Type="http://schemas.openxmlformats.org/officeDocument/2006/relationships/image" Target="../media/image66.png"/><Relationship Id="rId7" Type="http://schemas.openxmlformats.org/officeDocument/2006/relationships/hyperlink" Target="https://twitter.com/thecarpentries" TargetMode="External"/><Relationship Id="rId8" Type="http://schemas.openxmlformats.org/officeDocument/2006/relationships/image" Target="../media/image74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1" Type="http://schemas.openxmlformats.org/officeDocument/2006/relationships/image" Target="../media/image80.png"/><Relationship Id="rId10" Type="http://schemas.openxmlformats.org/officeDocument/2006/relationships/hyperlink" Target="https://reproducibilitea.org/" TargetMode="External"/><Relationship Id="rId13" Type="http://schemas.openxmlformats.org/officeDocument/2006/relationships/image" Target="../media/image73.png"/><Relationship Id="rId1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69.png"/><Relationship Id="rId4" Type="http://schemas.openxmlformats.org/officeDocument/2006/relationships/hyperlink" Target="https://www.oecd.org/science/inno/open-science.htm" TargetMode="External"/><Relationship Id="rId9" Type="http://schemas.openxmlformats.org/officeDocument/2006/relationships/image" Target="../media/image67.png"/><Relationship Id="rId14" Type="http://schemas.openxmlformats.org/officeDocument/2006/relationships/hyperlink" Target="https://www.nature.com/articles/d41586-019-01307-2" TargetMode="External"/><Relationship Id="rId5" Type="http://schemas.openxmlformats.org/officeDocument/2006/relationships/hyperlink" Target="https://doi.org/10.1787/23074957" TargetMode="External"/><Relationship Id="rId6" Type="http://schemas.openxmlformats.org/officeDocument/2006/relationships/image" Target="../media/image81.png"/><Relationship Id="rId7" Type="http://schemas.openxmlformats.org/officeDocument/2006/relationships/image" Target="../media/image83.png"/><Relationship Id="rId8" Type="http://schemas.openxmlformats.org/officeDocument/2006/relationships/hyperlink" Target="https://www.ukrn.org/" TargetMode="Externa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hyperlink" Target="https://op.europa.eu/s/oriv" TargetMode="External"/><Relationship Id="rId6" Type="http://schemas.openxmlformats.org/officeDocument/2006/relationships/hyperlink" Target="https://www.nature.com/articles/sdata201618" TargetMode="External"/><Relationship Id="rId7" Type="http://schemas.openxmlformats.org/officeDocument/2006/relationships/image" Target="../media/image79.png"/><Relationship Id="rId8" Type="http://schemas.openxmlformats.org/officeDocument/2006/relationships/hyperlink" Target="https://www.rd-alliance.org/groups/fair-research-software-fair4rs-wg" TargetMode="Externa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hyperlink" Target="https://unsplash.com/@mbrunacr?utm_source=unsplash&amp;utm_medium=referral&amp;utm_content=creditCopyText" TargetMode="External"/><Relationship Id="rId4" Type="http://schemas.openxmlformats.org/officeDocument/2006/relationships/hyperlink" Target="https://unsplash.com/@mbrunacr?utm_source=unsplash&amp;utm_medium=referral&amp;utm_content=creditCopyText" TargetMode="External"/><Relationship Id="rId5" Type="http://schemas.openxmlformats.org/officeDocument/2006/relationships/hyperlink" Target="https://unsplash.com/s/photos/power?utm_source=unsplash&amp;utm_medium=referral&amp;utm_content=creditCopyText" TargetMode="External"/><Relationship Id="rId6" Type="http://schemas.openxmlformats.org/officeDocument/2006/relationships/hyperlink" Target="https://unsplash.com/s/photos/power?utm_source=unsplash&amp;utm_medium=referral&amp;utm_content=creditCopyText" TargetMode="External"/><Relationship Id="rId7" Type="http://schemas.openxmlformats.org/officeDocument/2006/relationships/image" Target="../media/image89.jpg"/></Relationships>
</file>

<file path=ppt/slides/_rels/slide4.xml.rels><?xml version="1.0" encoding="UTF-8" standalone="yes"?><Relationships xmlns="http://schemas.openxmlformats.org/package/2006/relationships"><Relationship Id="rId10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Relationship Id="rId4" Type="http://schemas.openxmlformats.org/officeDocument/2006/relationships/image" Target="../media/image3.png"/><Relationship Id="rId9" Type="http://schemas.openxmlformats.org/officeDocument/2006/relationships/image" Target="../media/image48.png"/><Relationship Id="rId5" Type="http://schemas.openxmlformats.org/officeDocument/2006/relationships/image" Target="../media/image8.png"/><Relationship Id="rId6" Type="http://schemas.openxmlformats.org/officeDocument/2006/relationships/image" Target="../media/image4.png"/><Relationship Id="rId7" Type="http://schemas.openxmlformats.org/officeDocument/2006/relationships/image" Target="../media/image20.png"/><Relationship Id="rId8" Type="http://schemas.openxmlformats.org/officeDocument/2006/relationships/image" Target="../media/image25.png"/></Relationships>
</file>

<file path=ppt/slides/_rels/slide40.xml.rels><?xml version="1.0" encoding="UTF-8" standalone="yes"?><Relationships xmlns="http://schemas.openxmlformats.org/package/2006/relationships"><Relationship Id="rId10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8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4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7.png"/><Relationship Id="rId4" Type="http://schemas.openxmlformats.org/officeDocument/2006/relationships/hyperlink" Target="https://unsplash.com/@zbigniew?utm_source=unsplash&amp;utm_medium=referral&amp;utm_content=creditCopyText" TargetMode="External"/><Relationship Id="rId5" Type="http://schemas.openxmlformats.org/officeDocument/2006/relationships/hyperlink" Target="https://unsplash.com/@zbigniew?utm_source=unsplash&amp;utm_medium=referral&amp;utm_content=creditCopyText" TargetMode="External"/><Relationship Id="rId6" Type="http://schemas.openxmlformats.org/officeDocument/2006/relationships/hyperlink" Target="https://unsplash.com/s/photos/supergirl?utm_source=unsplash&amp;utm_medium=referral&amp;utm_content=creditCopyText" TargetMode="External"/><Relationship Id="rId7" Type="http://schemas.openxmlformats.org/officeDocument/2006/relationships/hyperlink" Target="https://unsplash.com/s/photos/supergirl?utm_source=unsplash&amp;utm_medium=referral&amp;utm_content=creditCopyText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genenames.org/data/gene-symbol-report/#!/hgnc_id/HGNC:26077" TargetMode="External"/><Relationship Id="rId4" Type="http://schemas.openxmlformats.org/officeDocument/2006/relationships/hyperlink" Target="https://genomebiology.biomedcentral.com/articles/10.1186/s13059-016-1044-7" TargetMode="External"/><Relationship Id="rId5" Type="http://schemas.openxmlformats.org/officeDocument/2006/relationships/image" Target="../media/image52.png"/><Relationship Id="rId6" Type="http://schemas.openxmlformats.org/officeDocument/2006/relationships/hyperlink" Target="https://www.theverge.com/2020/8/6/21355674/human-genes-rename-microsoft-excel-misreading-dates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www.bbc.co.uk/news/technology-54423988" TargetMode="External"/><Relationship Id="rId4" Type="http://schemas.openxmlformats.org/officeDocument/2006/relationships/image" Target="../media/image8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 txBox="1"/>
          <p:nvPr>
            <p:ph type="title"/>
          </p:nvPr>
        </p:nvSpPr>
        <p:spPr>
          <a:xfrm>
            <a:off x="314325" y="1368425"/>
            <a:ext cx="7056900" cy="351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br>
              <a:rPr lang="en-US" sz="3600"/>
            </a:br>
            <a:r>
              <a:rPr lang="en-US" sz="4800"/>
              <a:t>Better Software, Better Data Handling</a:t>
            </a:r>
            <a:br>
              <a:rPr lang="en-US" sz="4800"/>
            </a:br>
            <a:br>
              <a:rPr lang="en-US" sz="2400"/>
            </a:br>
            <a:r>
              <a:rPr lang="en-US" sz="1800"/>
              <a:t>Slides DOI: </a:t>
            </a:r>
            <a:r>
              <a:rPr lang="en-US" sz="1800"/>
              <a:t>10.5281/zenodo.4282599</a:t>
            </a:r>
            <a:br>
              <a:rPr lang="en-US" sz="1800"/>
            </a:br>
            <a:br>
              <a:rPr lang="en-US" sz="1800"/>
            </a:br>
            <a:r>
              <a:rPr lang="en-US" sz="1800"/>
              <a:t>20 November 2020, CODATA - </a:t>
            </a:r>
            <a:r>
              <a:rPr lang="en-US" sz="1800"/>
              <a:t>Webinar Series: Research Skills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1100"/>
              <a:t>(https://codata.org/initiatives/strategic-programme/codata-connect/webinar-series-research-skills/)</a:t>
            </a:r>
            <a:br>
              <a:rPr lang="en-US" sz="1800"/>
            </a:br>
            <a:r>
              <a:rPr lang="en-US" sz="2000"/>
              <a:t>Shoaib Sufi</a:t>
            </a:r>
            <a:r>
              <a:rPr lang="en-US" sz="2000"/>
              <a:t>, UK Software Sustainability Institute</a:t>
            </a:r>
            <a:br>
              <a:rPr lang="en-US" sz="2000"/>
            </a:br>
            <a:r>
              <a:rPr lang="en-US" sz="2000"/>
              <a:t>ORCID: </a:t>
            </a:r>
            <a:r>
              <a:rPr lang="en-US" sz="2000"/>
              <a:t>0000-0001-6390-2616</a:t>
            </a:r>
            <a:r>
              <a:rPr lang="en-US" sz="2000"/>
              <a:t> | shoaib.sufi@software.ac.uk</a:t>
            </a:r>
            <a:endParaRPr sz="2000"/>
          </a:p>
        </p:txBody>
      </p:sp>
      <p:sp>
        <p:nvSpPr>
          <p:cNvPr id="55" name="Google Shape;55;p10"/>
          <p:cNvSpPr txBox="1"/>
          <p:nvPr/>
        </p:nvSpPr>
        <p:spPr>
          <a:xfrm>
            <a:off x="8115346" y="1188500"/>
            <a:ext cx="10286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</a:pPr>
            <a:r>
              <a:rPr b="0" i="1" lang="en-US" sz="1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Supported by:</a:t>
            </a:r>
            <a:endParaRPr/>
          </a:p>
        </p:txBody>
      </p:sp>
      <p:grpSp>
        <p:nvGrpSpPr>
          <p:cNvPr id="56" name="Google Shape;56;p10"/>
          <p:cNvGrpSpPr/>
          <p:nvPr/>
        </p:nvGrpSpPr>
        <p:grpSpPr>
          <a:xfrm>
            <a:off x="395536" y="123478"/>
            <a:ext cx="7056784" cy="1080120"/>
            <a:chOff x="107504" y="116632"/>
            <a:chExt cx="7056784" cy="1080120"/>
          </a:xfrm>
        </p:grpSpPr>
        <p:sp>
          <p:nvSpPr>
            <p:cNvPr id="57" name="Google Shape;57;p10"/>
            <p:cNvSpPr/>
            <p:nvPr/>
          </p:nvSpPr>
          <p:spPr>
            <a:xfrm>
              <a:off x="107504" y="116632"/>
              <a:ext cx="7056784" cy="108012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descr="logomanchester" id="58" name="Google Shape;58;p1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210657" y="360098"/>
              <a:ext cx="1659890" cy="5669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Ucrest-official-noborder" id="59" name="Google Shape;59;p1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60931" y="174188"/>
              <a:ext cx="960348" cy="9387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" name="Google Shape;60;p1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908035" y="404664"/>
              <a:ext cx="2184245" cy="5040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" name="Google Shape;61;p10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2959925" y="354763"/>
              <a:ext cx="1858731" cy="57761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2" name="Google Shape;62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305800" y="4796755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63" name="Google Shape;63;p1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1419622"/>
            <a:ext cx="1574465" cy="3986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, flower&#10;&#10;Description automatically generated" id="64" name="Google Shape;64;p1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380312" y="1890191"/>
            <a:ext cx="1659890" cy="3986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Description automatically generated" id="65" name="Google Shape;65;p1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380312" y="2831331"/>
            <a:ext cx="1599589" cy="3986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66" name="Google Shape;66;p1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380312" y="2360761"/>
            <a:ext cx="1574465" cy="3986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67" name="Google Shape;67;p1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380312" y="3301901"/>
            <a:ext cx="1200951" cy="3986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68" name="Google Shape;68;p10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380312" y="3772471"/>
            <a:ext cx="1574465" cy="3986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69" name="Google Shape;69;p1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7380312" y="4243039"/>
            <a:ext cx="1574465" cy="4024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9"/>
          <p:cNvSpPr txBox="1"/>
          <p:nvPr>
            <p:ph type="title"/>
          </p:nvPr>
        </p:nvSpPr>
        <p:spPr>
          <a:xfrm>
            <a:off x="111625" y="98825"/>
            <a:ext cx="7672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/>
              <a:t>Spreadsheets can be used properly</a:t>
            </a:r>
            <a:endParaRPr sz="4100"/>
          </a:p>
        </p:txBody>
      </p:sp>
      <p:sp>
        <p:nvSpPr>
          <p:cNvPr id="155" name="Google Shape;155;p19"/>
          <p:cNvSpPr txBox="1"/>
          <p:nvPr>
            <p:ph idx="1" type="body"/>
          </p:nvPr>
        </p:nvSpPr>
        <p:spPr>
          <a:xfrm>
            <a:off x="0" y="1066200"/>
            <a:ext cx="3146100" cy="3185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74650" lvl="0" marL="457200" rtl="0" algn="l">
              <a:spcBef>
                <a:spcPts val="360"/>
              </a:spcBef>
              <a:spcAft>
                <a:spcPts val="0"/>
              </a:spcAft>
              <a:buSzPts val="2300"/>
              <a:buChar char="•"/>
            </a:pPr>
            <a:r>
              <a:rPr lang="en-US" sz="2300"/>
              <a:t>Courses &amp; books are available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•"/>
            </a:pPr>
            <a:r>
              <a:rPr lang="en-US" sz="2300"/>
              <a:t>But the the </a:t>
            </a:r>
            <a:r>
              <a:rPr b="1" lang="en-US" sz="2300"/>
              <a:t>majority</a:t>
            </a:r>
            <a:r>
              <a:rPr lang="en-US" sz="2300"/>
              <a:t> of people </a:t>
            </a:r>
            <a:r>
              <a:rPr b="1" lang="en-US" sz="2300"/>
              <a:t>do not use</a:t>
            </a:r>
            <a:r>
              <a:rPr lang="en-US" sz="2300"/>
              <a:t> </a:t>
            </a:r>
            <a:r>
              <a:rPr b="1" lang="en-US" sz="2300"/>
              <a:t>best practices</a:t>
            </a:r>
            <a:r>
              <a:rPr lang="en-US" sz="2300"/>
              <a:t> in spreadsheets, probably because it </a:t>
            </a:r>
            <a:r>
              <a:rPr b="1" lang="en-US" sz="2300"/>
              <a:t>so easy not to</a:t>
            </a:r>
            <a:r>
              <a:rPr lang="en-US" sz="2300"/>
              <a:t>!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•"/>
            </a:pPr>
            <a:r>
              <a:rPr lang="en-US" sz="2300"/>
              <a:t>Spreadsheets can be done in so many different ways!</a:t>
            </a:r>
            <a:endParaRPr sz="2300"/>
          </a:p>
        </p:txBody>
      </p:sp>
      <p:pic>
        <p:nvPicPr>
          <p:cNvPr id="156" name="Google Shape;15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4840" y="1066200"/>
            <a:ext cx="4419159" cy="4077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59000" y="3217796"/>
            <a:ext cx="1665850" cy="192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0"/>
          <p:cNvSpPr txBox="1"/>
          <p:nvPr>
            <p:ph type="title"/>
          </p:nvPr>
        </p:nvSpPr>
        <p:spPr>
          <a:xfrm>
            <a:off x="314328" y="221787"/>
            <a:ext cx="6886500" cy="440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Better options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1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Better tools &amp; languages</a:t>
            </a:r>
            <a:endParaRPr/>
          </a:p>
        </p:txBody>
      </p:sp>
      <p:sp>
        <p:nvSpPr>
          <p:cNvPr id="170" name="Google Shape;170;p21"/>
          <p:cNvSpPr txBox="1"/>
          <p:nvPr>
            <p:ph idx="1" type="body"/>
          </p:nvPr>
        </p:nvSpPr>
        <p:spPr>
          <a:xfrm>
            <a:off x="98100" y="1111925"/>
            <a:ext cx="2910600" cy="3872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2100" lvl="0" marL="457200" rtl="0" algn="l">
              <a:spcBef>
                <a:spcPts val="360"/>
              </a:spcBef>
              <a:spcAft>
                <a:spcPts val="0"/>
              </a:spcAft>
              <a:buSzPts val="1000"/>
              <a:buChar char="•"/>
            </a:pPr>
            <a:r>
              <a:rPr lang="en-US" sz="2400"/>
              <a:t>A Scripted approach</a:t>
            </a:r>
            <a:endParaRPr sz="2400"/>
          </a:p>
          <a:p>
            <a:pPr indent="-292100" lvl="0" marL="914400" rtl="0" algn="l"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US" sz="2400"/>
              <a:t>Reproducible</a:t>
            </a:r>
            <a:endParaRPr sz="2400"/>
          </a:p>
          <a:p>
            <a:pPr indent="-292100" lvl="0" marL="914400" rtl="0" algn="l"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US" sz="2400"/>
              <a:t>Easier to compare versions</a:t>
            </a:r>
            <a:endParaRPr sz="2400"/>
          </a:p>
          <a:p>
            <a:pPr indent="-292100" lvl="0" marL="914400" rtl="0" algn="l"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US" sz="2400"/>
              <a:t>A more consistent version for sharing</a:t>
            </a:r>
            <a:endParaRPr sz="2400"/>
          </a:p>
          <a:p>
            <a:pPr indent="0" lvl="0" marL="9144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171" name="Google Shape;17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4827" y="1260847"/>
            <a:ext cx="1905000" cy="147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24577" y="1066834"/>
            <a:ext cx="19050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29400" y="3082449"/>
            <a:ext cx="1623575" cy="162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66526" y="3082447"/>
            <a:ext cx="1672853" cy="1672853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1"/>
          <p:cNvSpPr txBox="1"/>
          <p:nvPr/>
        </p:nvSpPr>
        <p:spPr>
          <a:xfrm>
            <a:off x="3247600" y="2790900"/>
            <a:ext cx="30243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The R Project for Statistical Computing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21"/>
          <p:cNvSpPr txBox="1"/>
          <p:nvPr/>
        </p:nvSpPr>
        <p:spPr>
          <a:xfrm>
            <a:off x="6992475" y="2679275"/>
            <a:ext cx="11163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Python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21"/>
          <p:cNvSpPr txBox="1"/>
          <p:nvPr/>
        </p:nvSpPr>
        <p:spPr>
          <a:xfrm>
            <a:off x="4455275" y="4546650"/>
            <a:ext cx="20703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Mathworks Matlab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21"/>
          <p:cNvSpPr txBox="1"/>
          <p:nvPr/>
        </p:nvSpPr>
        <p:spPr>
          <a:xfrm>
            <a:off x="7144800" y="4755300"/>
            <a:ext cx="1623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GNU Octave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2"/>
          <p:cNvSpPr txBox="1"/>
          <p:nvPr>
            <p:ph type="title"/>
          </p:nvPr>
        </p:nvSpPr>
        <p:spPr>
          <a:xfrm>
            <a:off x="314328" y="221787"/>
            <a:ext cx="6886500" cy="440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Resources and Training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3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 you want to learn</a:t>
            </a:r>
            <a:endParaRPr/>
          </a:p>
        </p:txBody>
      </p:sp>
      <p:sp>
        <p:nvSpPr>
          <p:cNvPr id="191" name="Google Shape;191;p23"/>
          <p:cNvSpPr txBox="1"/>
          <p:nvPr>
            <p:ph idx="1" type="body"/>
          </p:nvPr>
        </p:nvSpPr>
        <p:spPr>
          <a:xfrm>
            <a:off x="52325" y="1059600"/>
            <a:ext cx="8634600" cy="4022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3000"/>
              <a:t>Places to look: </a:t>
            </a:r>
            <a:r>
              <a:rPr lang="en-US" sz="2800"/>
              <a:t>(that you can fit in with your day job!)</a:t>
            </a:r>
            <a:endParaRPr sz="28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•"/>
            </a:pPr>
            <a:r>
              <a:rPr lang="en-US" sz="3000"/>
              <a:t>Courses by local University IT department for ECR’s</a:t>
            </a:r>
            <a:endParaRPr sz="30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3000"/>
              <a:t>Research Community based </a:t>
            </a:r>
            <a:r>
              <a:rPr lang="en-US" sz="3000"/>
              <a:t>learning</a:t>
            </a:r>
            <a:r>
              <a:rPr lang="en-US" sz="3000"/>
              <a:t> </a:t>
            </a:r>
            <a:r>
              <a:rPr lang="en-US" sz="3000"/>
              <a:t>initiatives</a:t>
            </a:r>
            <a:endParaRPr sz="30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3000"/>
              <a:t>Self directed Learning</a:t>
            </a:r>
            <a:endParaRPr sz="30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3000"/>
              <a:t>Out of scope for this talk:</a:t>
            </a:r>
            <a:endParaRPr sz="30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•"/>
            </a:pPr>
            <a:r>
              <a:rPr lang="en-US" sz="3000"/>
              <a:t>Fully fledged courses (that take up 30-100% of your time for more than a month) ← day job?</a:t>
            </a:r>
            <a:endParaRPr sz="3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4"/>
          <p:cNvSpPr txBox="1"/>
          <p:nvPr>
            <p:ph type="title"/>
          </p:nvPr>
        </p:nvSpPr>
        <p:spPr>
          <a:xfrm>
            <a:off x="0" y="98825"/>
            <a:ext cx="83436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00"/>
              <a:t>Research led training </a:t>
            </a:r>
            <a:r>
              <a:rPr lang="en-US" sz="4300"/>
              <a:t>communities</a:t>
            </a:r>
            <a:endParaRPr sz="4300"/>
          </a:p>
        </p:txBody>
      </p:sp>
      <p:sp>
        <p:nvSpPr>
          <p:cNvPr id="198" name="Google Shape;198;p24"/>
          <p:cNvSpPr txBox="1"/>
          <p:nvPr>
            <p:ph idx="1" type="body"/>
          </p:nvPr>
        </p:nvSpPr>
        <p:spPr>
          <a:xfrm>
            <a:off x="143550" y="1111875"/>
            <a:ext cx="5189700" cy="3896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The Carpentries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Software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Data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Library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Code Refinery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Our Code Club</a:t>
            </a:r>
            <a:endParaRPr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9" name="Google Shape;19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73775" y="1445238"/>
            <a:ext cx="3676650" cy="752475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4"/>
          <p:cNvSpPr txBox="1"/>
          <p:nvPr/>
        </p:nvSpPr>
        <p:spPr>
          <a:xfrm>
            <a:off x="7032775" y="1445250"/>
            <a:ext cx="2043000" cy="3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carpentries.org</a:t>
            </a:r>
            <a:r>
              <a:rPr lang="en-US"/>
              <a:t> </a:t>
            </a:r>
            <a:endParaRPr/>
          </a:p>
        </p:txBody>
      </p:sp>
      <p:pic>
        <p:nvPicPr>
          <p:cNvPr id="201" name="Google Shape;201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73775" y="2322996"/>
            <a:ext cx="1042075" cy="66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82839" y="2322997"/>
            <a:ext cx="1181386" cy="75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96975" y="2343149"/>
            <a:ext cx="978800" cy="62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273778" y="3271362"/>
            <a:ext cx="1552651" cy="1151925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4"/>
          <p:cNvSpPr txBox="1"/>
          <p:nvPr/>
        </p:nvSpPr>
        <p:spPr>
          <a:xfrm>
            <a:off x="5211600" y="4442250"/>
            <a:ext cx="15525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9"/>
              </a:rPr>
              <a:t>coderefinery.org</a:t>
            </a:r>
            <a:r>
              <a:rPr lang="en-US"/>
              <a:t> </a:t>
            </a:r>
            <a:endParaRPr/>
          </a:p>
        </p:txBody>
      </p:sp>
      <p:pic>
        <p:nvPicPr>
          <p:cNvPr id="206" name="Google Shape;206;p2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277952" y="3328745"/>
            <a:ext cx="1552650" cy="103713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4"/>
          <p:cNvSpPr txBox="1"/>
          <p:nvPr/>
        </p:nvSpPr>
        <p:spPr>
          <a:xfrm>
            <a:off x="7101000" y="4363150"/>
            <a:ext cx="20430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11"/>
              </a:rPr>
              <a:t>ourcodingclub.github.io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5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Online course review sites</a:t>
            </a:r>
            <a:endParaRPr/>
          </a:p>
        </p:txBody>
      </p:sp>
      <p:sp>
        <p:nvSpPr>
          <p:cNvPr id="214" name="Google Shape;214;p25"/>
          <p:cNvSpPr txBox="1"/>
          <p:nvPr>
            <p:ph idx="1" type="body"/>
          </p:nvPr>
        </p:nvSpPr>
        <p:spPr>
          <a:xfrm>
            <a:off x="0" y="956225"/>
            <a:ext cx="5038500" cy="353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•"/>
            </a:pPr>
            <a:r>
              <a:rPr lang="en-US" sz="3000"/>
              <a:t>Online review sites</a:t>
            </a:r>
            <a:endParaRPr sz="30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▪"/>
            </a:pPr>
            <a:r>
              <a:rPr lang="en-US" sz="2600"/>
              <a:t>Course talk</a:t>
            </a:r>
            <a:endParaRPr sz="26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▪"/>
            </a:pPr>
            <a:r>
              <a:rPr lang="en-US" sz="2600"/>
              <a:t>Class Central</a:t>
            </a:r>
            <a:endParaRPr sz="26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▪"/>
            </a:pPr>
            <a:r>
              <a:rPr lang="en-US" sz="2600"/>
              <a:t>Recommends and Rankings help choose</a:t>
            </a:r>
            <a:endParaRPr sz="2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3000"/>
              <a:t>MOOCs &amp; more</a:t>
            </a:r>
            <a:endParaRPr sz="30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▪"/>
            </a:pPr>
            <a:r>
              <a:rPr lang="en-US" sz="3000"/>
              <a:t>Coursera</a:t>
            </a:r>
            <a:endParaRPr sz="30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▪"/>
            </a:pPr>
            <a:r>
              <a:rPr lang="en-US" sz="3000"/>
              <a:t>EdX</a:t>
            </a:r>
            <a:endParaRPr sz="30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▪"/>
            </a:pPr>
            <a:r>
              <a:rPr lang="en-US" sz="3000"/>
              <a:t>Future Learn etc</a:t>
            </a:r>
            <a:endParaRPr sz="3000"/>
          </a:p>
        </p:txBody>
      </p:sp>
      <p:pic>
        <p:nvPicPr>
          <p:cNvPr id="215" name="Google Shape;21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50801" y="1307497"/>
            <a:ext cx="2009775" cy="447675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5"/>
          <p:cNvSpPr txBox="1"/>
          <p:nvPr/>
        </p:nvSpPr>
        <p:spPr>
          <a:xfrm>
            <a:off x="5414250" y="1707850"/>
            <a:ext cx="18078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www.coursetalk.com</a:t>
            </a:r>
            <a:r>
              <a:rPr lang="en-US"/>
              <a:t> </a:t>
            </a:r>
            <a:endParaRPr/>
          </a:p>
        </p:txBody>
      </p:sp>
      <p:pic>
        <p:nvPicPr>
          <p:cNvPr id="217" name="Google Shape;217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88700" y="2267525"/>
            <a:ext cx="2681874" cy="62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25"/>
          <p:cNvSpPr txBox="1"/>
          <p:nvPr/>
        </p:nvSpPr>
        <p:spPr>
          <a:xfrm>
            <a:off x="5414238" y="2603400"/>
            <a:ext cx="22308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6"/>
              </a:rPr>
              <a:t>www.classcentral.com</a:t>
            </a:r>
            <a:r>
              <a:rPr lang="en-US"/>
              <a:t> </a:t>
            </a:r>
            <a:endParaRPr/>
          </a:p>
        </p:txBody>
      </p:sp>
      <p:pic>
        <p:nvPicPr>
          <p:cNvPr id="219" name="Google Shape;219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90400" y="3426463"/>
            <a:ext cx="1467052" cy="14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19225" y="3272325"/>
            <a:ext cx="1682400" cy="173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6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Autodidactic</a:t>
            </a:r>
            <a:endParaRPr/>
          </a:p>
        </p:txBody>
      </p:sp>
      <p:sp>
        <p:nvSpPr>
          <p:cNvPr id="227" name="Google Shape;227;p26"/>
          <p:cNvSpPr txBox="1"/>
          <p:nvPr>
            <p:ph idx="1" type="body"/>
          </p:nvPr>
        </p:nvSpPr>
        <p:spPr>
          <a:xfrm>
            <a:off x="58875" y="1026900"/>
            <a:ext cx="5328600" cy="3917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1000" lvl="0" marL="457200" rtl="0" algn="l">
              <a:spcBef>
                <a:spcPts val="36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Autodidactic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self taught - usually </a:t>
            </a:r>
            <a:r>
              <a:rPr lang="en-US" sz="2400"/>
              <a:t>complex</a:t>
            </a:r>
            <a:r>
              <a:rPr lang="en-US" sz="2400"/>
              <a:t> topics e.g. calculus or a language.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15%? 70%?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The need for training &amp; community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Get </a:t>
            </a:r>
            <a:r>
              <a:rPr lang="en-US" sz="2400"/>
              <a:t>feedback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Clear blockages in your understanding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Builds confidence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Help form Learning communities</a:t>
            </a:r>
            <a:endParaRPr sz="2400"/>
          </a:p>
        </p:txBody>
      </p:sp>
      <p:sp>
        <p:nvSpPr>
          <p:cNvPr id="228" name="Google Shape;228;p26"/>
          <p:cNvSpPr txBox="1"/>
          <p:nvPr/>
        </p:nvSpPr>
        <p:spPr>
          <a:xfrm>
            <a:off x="5951700" y="4727700"/>
            <a:ext cx="3000000" cy="4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https://arxiv.org/abs/1505.05425</a:t>
            </a:r>
            <a:r>
              <a:rPr lang="en-US"/>
              <a:t> - </a:t>
            </a:r>
            <a:endParaRPr/>
          </a:p>
        </p:txBody>
      </p:sp>
      <p:pic>
        <p:nvPicPr>
          <p:cNvPr id="229" name="Google Shape;229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5098" y="56776"/>
            <a:ext cx="3768901" cy="475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7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Carpentries approach</a:t>
            </a:r>
            <a:endParaRPr/>
          </a:p>
        </p:txBody>
      </p:sp>
      <p:sp>
        <p:nvSpPr>
          <p:cNvPr id="236" name="Google Shape;236;p27"/>
          <p:cNvSpPr txBox="1"/>
          <p:nvPr>
            <p:ph idx="1" type="body"/>
          </p:nvPr>
        </p:nvSpPr>
        <p:spPr>
          <a:xfrm>
            <a:off x="111600" y="1073125"/>
            <a:ext cx="2497200" cy="22335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0350" lvl="0" marL="457200" rtl="0" algn="l">
              <a:spcBef>
                <a:spcPts val="360"/>
              </a:spcBef>
              <a:spcAft>
                <a:spcPts val="0"/>
              </a:spcAft>
              <a:buSzPts val="500"/>
              <a:buChar char="•"/>
            </a:pPr>
            <a:r>
              <a:rPr lang="en-US" sz="1900"/>
              <a:t>Instruction</a:t>
            </a:r>
            <a:endParaRPr sz="1900"/>
          </a:p>
          <a:p>
            <a:pPr indent="-260350" lvl="0" marL="457200" rtl="0" algn="l">
              <a:spcBef>
                <a:spcPts val="0"/>
              </a:spcBef>
              <a:spcAft>
                <a:spcPts val="0"/>
              </a:spcAft>
              <a:buSzPts val="500"/>
              <a:buChar char="•"/>
            </a:pPr>
            <a:r>
              <a:rPr lang="en-US" sz="1900"/>
              <a:t>Material for reference</a:t>
            </a:r>
            <a:endParaRPr sz="1900"/>
          </a:p>
          <a:p>
            <a:pPr indent="-260350" lvl="0" marL="457200" rtl="0" algn="l">
              <a:spcBef>
                <a:spcPts val="0"/>
              </a:spcBef>
              <a:spcAft>
                <a:spcPts val="0"/>
              </a:spcAft>
              <a:buSzPts val="500"/>
              <a:buChar char="•"/>
            </a:pPr>
            <a:r>
              <a:rPr lang="en-US" sz="1900"/>
              <a:t>Learn by doing</a:t>
            </a:r>
            <a:endParaRPr sz="1900"/>
          </a:p>
          <a:p>
            <a:pPr indent="-260350" lvl="0" marL="457200" rtl="0" algn="l">
              <a:spcBef>
                <a:spcPts val="0"/>
              </a:spcBef>
              <a:spcAft>
                <a:spcPts val="0"/>
              </a:spcAft>
              <a:buSzPts val="500"/>
              <a:buChar char="•"/>
            </a:pPr>
            <a:r>
              <a:rPr lang="en-US" sz="1900"/>
              <a:t>Helpers to clear up understanding</a:t>
            </a:r>
            <a:endParaRPr sz="1900"/>
          </a:p>
        </p:txBody>
      </p:sp>
      <p:sp>
        <p:nvSpPr>
          <p:cNvPr id="237" name="Google Shape;237;p27"/>
          <p:cNvSpPr txBox="1"/>
          <p:nvPr/>
        </p:nvSpPr>
        <p:spPr>
          <a:xfrm>
            <a:off x="5215625" y="4513300"/>
            <a:ext cx="3823800" cy="3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carpentries.org/blog/2018/07/evidence-impact</a:t>
            </a:r>
            <a:r>
              <a:rPr lang="en-US"/>
              <a:t> </a:t>
            </a:r>
            <a:endParaRPr/>
          </a:p>
        </p:txBody>
      </p:sp>
      <p:pic>
        <p:nvPicPr>
          <p:cNvPr id="238" name="Google Shape;238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15864" y="1042275"/>
            <a:ext cx="4528136" cy="37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49475" y="1371000"/>
            <a:ext cx="5174975" cy="69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71300" y="2008800"/>
            <a:ext cx="5146400" cy="2568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2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8275" y="3306625"/>
            <a:ext cx="3105000" cy="156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8"/>
          <p:cNvSpPr txBox="1"/>
          <p:nvPr>
            <p:ph type="title"/>
          </p:nvPr>
        </p:nvSpPr>
        <p:spPr>
          <a:xfrm>
            <a:off x="314328" y="221787"/>
            <a:ext cx="6886500" cy="440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Data Carpentry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1"/>
          <p:cNvSpPr txBox="1"/>
          <p:nvPr>
            <p:ph type="title"/>
          </p:nvPr>
        </p:nvSpPr>
        <p:spPr>
          <a:xfrm>
            <a:off x="314328" y="221787"/>
            <a:ext cx="6886500" cy="440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Software Sustainability Institute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9"/>
          <p:cNvSpPr txBox="1"/>
          <p:nvPr>
            <p:ph type="title"/>
          </p:nvPr>
        </p:nvSpPr>
        <p:spPr>
          <a:xfrm>
            <a:off x="103475" y="98825"/>
            <a:ext cx="76671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00"/>
              <a:t>Data Carpentry (DC) </a:t>
            </a:r>
            <a:endParaRPr sz="3700"/>
          </a:p>
        </p:txBody>
      </p:sp>
      <p:sp>
        <p:nvSpPr>
          <p:cNvPr id="254" name="Google Shape;254;p29"/>
          <p:cNvSpPr txBox="1"/>
          <p:nvPr>
            <p:ph idx="1" type="body"/>
          </p:nvPr>
        </p:nvSpPr>
        <p:spPr>
          <a:xfrm>
            <a:off x="103475" y="1091250"/>
            <a:ext cx="6001800" cy="3969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Different Curriculums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Mature - ‘2’ days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Ecology, Genomics, Social Sciences, Geospatial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In development - ‘2’ days’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Image processing, Economics, Astronomy, Digital </a:t>
            </a:r>
            <a:r>
              <a:rPr lang="en-US"/>
              <a:t>Humanities</a:t>
            </a:r>
            <a:r>
              <a:rPr lang="en-US"/>
              <a:t> and more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Semester long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Biology</a:t>
            </a:r>
            <a:endParaRPr/>
          </a:p>
        </p:txBody>
      </p:sp>
      <p:sp>
        <p:nvSpPr>
          <p:cNvPr id="255" name="Google Shape;255;p29"/>
          <p:cNvSpPr txBox="1"/>
          <p:nvPr/>
        </p:nvSpPr>
        <p:spPr>
          <a:xfrm>
            <a:off x="6670825" y="1138275"/>
            <a:ext cx="2294400" cy="4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datacarpentry.org/lessons</a:t>
            </a:r>
            <a:r>
              <a:rPr lang="en-US"/>
              <a:t> </a:t>
            </a:r>
            <a:endParaRPr/>
          </a:p>
        </p:txBody>
      </p:sp>
      <p:pic>
        <p:nvPicPr>
          <p:cNvPr id="256" name="Google Shape;256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05375" y="1526368"/>
            <a:ext cx="2965575" cy="1045375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29"/>
          <p:cNvSpPr txBox="1"/>
          <p:nvPr/>
        </p:nvSpPr>
        <p:spPr>
          <a:xfrm>
            <a:off x="6669850" y="2953925"/>
            <a:ext cx="2163600" cy="18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Calibri"/>
                <a:ea typeface="Calibri"/>
                <a:cs typeface="Calibri"/>
                <a:sym typeface="Calibri"/>
              </a:rPr>
              <a:t>All About Data Literacy!</a:t>
            </a:r>
            <a:endParaRPr sz="3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0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typical DC workshop</a:t>
            </a:r>
            <a:endParaRPr/>
          </a:p>
        </p:txBody>
      </p:sp>
      <p:pic>
        <p:nvPicPr>
          <p:cNvPr id="264" name="Google Shape;26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337" y="1108524"/>
            <a:ext cx="8297326" cy="3241525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0"/>
          <p:cNvSpPr txBox="1"/>
          <p:nvPr/>
        </p:nvSpPr>
        <p:spPr>
          <a:xfrm>
            <a:off x="423300" y="4465500"/>
            <a:ext cx="8297400" cy="3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Some material is available in Spanish also - and you tend to do R or Python - ideally 2.5 days for the workshop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1"/>
          <p:cNvSpPr txBox="1"/>
          <p:nvPr>
            <p:ph type="title"/>
          </p:nvPr>
        </p:nvSpPr>
        <p:spPr>
          <a:xfrm>
            <a:off x="0" y="98825"/>
            <a:ext cx="77613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/>
              <a:t>Using </a:t>
            </a:r>
            <a:r>
              <a:rPr lang="en-US" sz="4200"/>
              <a:t>Spreadsheets in Research</a:t>
            </a:r>
            <a:endParaRPr sz="4200"/>
          </a:p>
        </p:txBody>
      </p:sp>
      <p:sp>
        <p:nvSpPr>
          <p:cNvPr id="272" name="Google Shape;272;p31"/>
          <p:cNvSpPr txBox="1"/>
          <p:nvPr>
            <p:ph idx="1" type="body"/>
          </p:nvPr>
        </p:nvSpPr>
        <p:spPr>
          <a:xfrm>
            <a:off x="0" y="956225"/>
            <a:ext cx="8294400" cy="4117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1150" lvl="0" marL="457200" rtl="0" algn="l">
              <a:spcBef>
                <a:spcPts val="360"/>
              </a:spcBef>
              <a:spcAft>
                <a:spcPts val="0"/>
              </a:spcAft>
              <a:buSzPts val="1300"/>
              <a:buChar char="•"/>
            </a:pPr>
            <a:r>
              <a:rPr lang="en-US" sz="2700"/>
              <a:t>Data organisation or Data ‘wrangling’</a:t>
            </a:r>
            <a:endParaRPr sz="27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▪"/>
            </a:pPr>
            <a:r>
              <a:rPr lang="en-US" sz="2300"/>
              <a:t>The ‘sweet spot’ for spreadsheets</a:t>
            </a:r>
            <a:endParaRPr sz="2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•"/>
            </a:pPr>
            <a:r>
              <a:rPr lang="en-US" sz="2700"/>
              <a:t>Data exported for Analysis elsewhere</a:t>
            </a:r>
            <a:endParaRPr sz="27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▪"/>
            </a:pPr>
            <a:r>
              <a:rPr lang="en-US" sz="2300"/>
              <a:t>Adaptation and reproducibility is hard</a:t>
            </a:r>
            <a:endParaRPr sz="2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▪"/>
            </a:pPr>
            <a:r>
              <a:rPr lang="en-US" sz="2300"/>
              <a:t>Easy to reference wrong cells in calculations</a:t>
            </a:r>
            <a:endParaRPr sz="2300"/>
          </a:p>
          <a:p>
            <a:pPr indent="-311150" lvl="2" marL="1371600" rtl="0" algn="l">
              <a:spcBef>
                <a:spcPts val="0"/>
              </a:spcBef>
              <a:spcAft>
                <a:spcPts val="0"/>
              </a:spcAft>
              <a:buSzPts val="1300"/>
              <a:buChar char="•"/>
            </a:pPr>
            <a:r>
              <a:rPr lang="en-US" sz="1900"/>
              <a:t>Much easier to </a:t>
            </a:r>
            <a:r>
              <a:rPr lang="en-US" sz="1900"/>
              <a:t>pick up</a:t>
            </a:r>
            <a:r>
              <a:rPr lang="en-US" sz="1900"/>
              <a:t> this type of error using a scripting approach (e.g R, Python)</a:t>
            </a:r>
            <a:endParaRPr sz="19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•"/>
            </a:pPr>
            <a:r>
              <a:rPr lang="en-US" sz="2700"/>
              <a:t>Data presentation</a:t>
            </a:r>
            <a:endParaRPr sz="27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▪"/>
            </a:pPr>
            <a:r>
              <a:rPr lang="en-US" sz="2300"/>
              <a:t>Not optimal, use document editor for presentation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•"/>
            </a:pPr>
            <a:r>
              <a:rPr lang="en-US" sz="2300"/>
              <a:t>Using Spreadsheets for “quick and dirty” analysis is OK - don’t consider it final and good data organisation helps here!</a:t>
            </a:r>
            <a:endParaRPr sz="23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2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Good Data Organisation</a:t>
            </a:r>
            <a:endParaRPr/>
          </a:p>
        </p:txBody>
      </p:sp>
      <p:sp>
        <p:nvSpPr>
          <p:cNvPr id="279" name="Google Shape;279;p32"/>
          <p:cNvSpPr txBox="1"/>
          <p:nvPr>
            <p:ph idx="1" type="body"/>
          </p:nvPr>
        </p:nvSpPr>
        <p:spPr>
          <a:xfrm>
            <a:off x="0" y="1045650"/>
            <a:ext cx="3930000" cy="4097700"/>
          </a:xfrm>
          <a:prstGeom prst="rect">
            <a:avLst/>
          </a:prstGeom>
          <a:solidFill>
            <a:srgbClr val="E6B8AF"/>
          </a:solidFill>
          <a:ln cap="flat" cmpd="sng" w="952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2100" lvl="0" marL="457200" rtl="0" algn="l">
              <a:spcBef>
                <a:spcPts val="360"/>
              </a:spcBef>
              <a:spcAft>
                <a:spcPts val="0"/>
              </a:spcAft>
              <a:buSzPts val="1000"/>
              <a:buChar char="•"/>
            </a:pPr>
            <a:r>
              <a:rPr lang="en-US" sz="2400"/>
              <a:t>Don’t modify RAW data directly</a:t>
            </a:r>
            <a:endParaRPr sz="24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US" sz="2400"/>
              <a:t>Take a copy and make changes to that to make a ‘clean’ data set to analyse</a:t>
            </a:r>
            <a:endParaRPr sz="24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US" sz="2400"/>
              <a:t>Keep track of changes between RAW and ‘clean’ by keeping notes in a text file recording the steps you took to move from RAW to ‘clean’</a:t>
            </a:r>
            <a:endParaRPr sz="2400"/>
          </a:p>
        </p:txBody>
      </p:sp>
      <p:sp>
        <p:nvSpPr>
          <p:cNvPr id="280" name="Google Shape;280;p32"/>
          <p:cNvSpPr txBox="1"/>
          <p:nvPr/>
        </p:nvSpPr>
        <p:spPr>
          <a:xfrm>
            <a:off x="3930000" y="1045650"/>
            <a:ext cx="2703600" cy="4097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Keep Data ‘Tidy’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Variable in columns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Observation</a:t>
            </a: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 in each row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Don’t combine data into one cell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export the data to a text-based format e.g CSV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General rules: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columns = variables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rows = observations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cells = data (aka values)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32"/>
          <p:cNvSpPr txBox="1"/>
          <p:nvPr/>
        </p:nvSpPr>
        <p:spPr>
          <a:xfrm>
            <a:off x="7009250" y="4775850"/>
            <a:ext cx="18657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u="sng">
                <a:solidFill>
                  <a:srgbClr val="23527C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www.jstatsoft.org/v59/i10</a:t>
            </a:r>
            <a:endParaRPr/>
          </a:p>
        </p:txBody>
      </p:sp>
      <p:pic>
        <p:nvPicPr>
          <p:cNvPr id="282" name="Google Shape;282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07275" y="2529900"/>
            <a:ext cx="2357999" cy="2315316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32"/>
          <p:cNvSpPr txBox="1"/>
          <p:nvPr/>
        </p:nvSpPr>
        <p:spPr>
          <a:xfrm>
            <a:off x="6798025" y="1057577"/>
            <a:ext cx="2176500" cy="12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1250">
                <a:solidFill>
                  <a:schemeClr val="dk1"/>
                </a:solidFill>
              </a:rPr>
              <a:t>“It is often said that 80% of data analysis is spent on the process of cleaning and preparing</a:t>
            </a:r>
            <a:endParaRPr i="1" sz="125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50">
                <a:solidFill>
                  <a:schemeClr val="dk1"/>
                </a:solidFill>
              </a:rPr>
              <a:t>the data” </a:t>
            </a:r>
            <a:endParaRPr i="1" sz="125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">
                <a:solidFill>
                  <a:schemeClr val="dk1"/>
                </a:solidFill>
              </a:rPr>
              <a:t>(</a:t>
            </a:r>
            <a:r>
              <a:rPr lang="en-US" sz="1150">
                <a:solidFill>
                  <a:srgbClr val="000080"/>
                </a:solidFill>
              </a:rPr>
              <a:t>Dasu and Johnson 2003</a:t>
            </a:r>
            <a:r>
              <a:rPr lang="en-US" sz="1150">
                <a:solidFill>
                  <a:schemeClr val="dk1"/>
                </a:solidFill>
              </a:rPr>
              <a:t>).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3"/>
          <p:cNvSpPr txBox="1"/>
          <p:nvPr>
            <p:ph type="title"/>
          </p:nvPr>
        </p:nvSpPr>
        <p:spPr>
          <a:xfrm>
            <a:off x="314325" y="98825"/>
            <a:ext cx="73812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Common Formatting Problems</a:t>
            </a:r>
            <a:endParaRPr/>
          </a:p>
        </p:txBody>
      </p:sp>
      <p:sp>
        <p:nvSpPr>
          <p:cNvPr id="290" name="Google Shape;290;p33"/>
          <p:cNvSpPr txBox="1"/>
          <p:nvPr>
            <p:ph idx="1" type="body"/>
          </p:nvPr>
        </p:nvSpPr>
        <p:spPr>
          <a:xfrm>
            <a:off x="0" y="904850"/>
            <a:ext cx="8619300" cy="403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l">
              <a:spcBef>
                <a:spcPts val="36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Good formatting makes cleaning &amp; analysis easier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Multiple small tables breaks the one row per observation rule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Keep all observation in one tab for a particular experiment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lang="en-US" sz="2200"/>
              <a:t>minimise joining 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lang="en-US" sz="2200"/>
              <a:t>maintains consistency 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Zero vs null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lang="en-US" sz="2200"/>
              <a:t>and how to represent when you don’t capture values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Formatting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lang="en-US" sz="2200"/>
              <a:t>Using formatting to represent data ← fix: new column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lang="en-US" sz="2200"/>
              <a:t>Merged cells ← fix: avoid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lang="en-US" sz="2200"/>
              <a:t>Units in cells ← fix: same unit in the column or new unit column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lang="en-US" sz="2200"/>
              <a:t>Avoid comments ← use a new column</a:t>
            </a:r>
            <a:endParaRPr sz="22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4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More formatting</a:t>
            </a:r>
            <a:endParaRPr/>
          </a:p>
        </p:txBody>
      </p:sp>
      <p:sp>
        <p:nvSpPr>
          <p:cNvPr id="297" name="Google Shape;297;p34"/>
          <p:cNvSpPr txBox="1"/>
          <p:nvPr>
            <p:ph idx="1" type="body"/>
          </p:nvPr>
        </p:nvSpPr>
        <p:spPr>
          <a:xfrm>
            <a:off x="41125" y="1089025"/>
            <a:ext cx="7890600" cy="3780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2100" lvl="0" marL="457200" rtl="0" algn="l">
              <a:spcBef>
                <a:spcPts val="360"/>
              </a:spcBef>
              <a:spcAft>
                <a:spcPts val="0"/>
              </a:spcAft>
              <a:buSzPts val="1000"/>
              <a:buChar char="•"/>
            </a:pPr>
            <a:r>
              <a:rPr lang="en-US" sz="2400"/>
              <a:t>Choose good column names</a:t>
            </a:r>
            <a:endParaRPr sz="24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▪"/>
            </a:pPr>
            <a:r>
              <a:rPr lang="en-US" sz="2000"/>
              <a:t>avoid spaces, make them </a:t>
            </a:r>
            <a:r>
              <a:rPr lang="en-US" sz="2000"/>
              <a:t>meaningful</a:t>
            </a:r>
            <a:r>
              <a:rPr lang="en-US" sz="2000"/>
              <a:t>, include units if possible, use a naming convention</a:t>
            </a:r>
            <a:endParaRPr sz="20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US" sz="2400"/>
              <a:t>Copy and paste</a:t>
            </a:r>
            <a:endParaRPr sz="24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▪"/>
            </a:pPr>
            <a:r>
              <a:rPr lang="en-US" sz="2000"/>
              <a:t>remove formatting - use a cell as a holder of text and spaces</a:t>
            </a:r>
            <a:endParaRPr sz="20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US" sz="2400"/>
              <a:t>Other files</a:t>
            </a:r>
            <a:endParaRPr sz="24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▪"/>
            </a:pPr>
            <a:r>
              <a:rPr lang="en-US" sz="2000"/>
              <a:t>Data files</a:t>
            </a:r>
            <a:endParaRPr sz="2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▪"/>
            </a:pPr>
            <a:r>
              <a:rPr lang="en-US" sz="2000"/>
              <a:t>Metadata files ← column name </a:t>
            </a:r>
            <a:r>
              <a:rPr lang="en-US" sz="2000"/>
              <a:t>meanings</a:t>
            </a:r>
            <a:r>
              <a:rPr lang="en-US" sz="2000"/>
              <a:t>, unit, exceptions, etc</a:t>
            </a:r>
            <a:endParaRPr sz="2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▪"/>
            </a:pPr>
            <a:r>
              <a:rPr lang="en-US" sz="2000"/>
              <a:t>A readme.txt to explain what each file contains and any relationships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Date format</a:t>
            </a:r>
            <a:endParaRPr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Use different columns: data, month, year or year and day of year</a:t>
            </a:r>
            <a:endParaRPr sz="20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5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Better Data</a:t>
            </a:r>
            <a:endParaRPr/>
          </a:p>
        </p:txBody>
      </p:sp>
      <p:sp>
        <p:nvSpPr>
          <p:cNvPr id="304" name="Google Shape;304;p35"/>
          <p:cNvSpPr txBox="1"/>
          <p:nvPr>
            <p:ph idx="1" type="body"/>
          </p:nvPr>
        </p:nvSpPr>
        <p:spPr>
          <a:xfrm>
            <a:off x="-71900" y="1058950"/>
            <a:ext cx="6030900" cy="3945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1150" lvl="0" marL="457200" rtl="0" algn="l">
              <a:spcBef>
                <a:spcPts val="360"/>
              </a:spcBef>
              <a:spcAft>
                <a:spcPts val="0"/>
              </a:spcAft>
              <a:buSzPts val="1300"/>
              <a:buChar char="•"/>
            </a:pPr>
            <a:r>
              <a:rPr lang="en-US" sz="2700"/>
              <a:t>Data validation</a:t>
            </a:r>
            <a:endParaRPr sz="27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▪"/>
            </a:pPr>
            <a:r>
              <a:rPr lang="en-US" sz="2300"/>
              <a:t>restrict the options or range</a:t>
            </a:r>
            <a:endParaRPr sz="2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•"/>
            </a:pPr>
            <a:r>
              <a:rPr lang="en-US" sz="2700"/>
              <a:t>Quality control</a:t>
            </a:r>
            <a:endParaRPr sz="27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▪"/>
            </a:pPr>
            <a:r>
              <a:rPr lang="en-US" sz="2300"/>
              <a:t>Remember to do this in a different file</a:t>
            </a:r>
            <a:endParaRPr sz="2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▪"/>
            </a:pPr>
            <a:r>
              <a:rPr lang="en-US" sz="2300"/>
              <a:t>Document your steps</a:t>
            </a:r>
            <a:endParaRPr sz="2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•"/>
            </a:pPr>
            <a:r>
              <a:rPr lang="en-US" sz="2700"/>
              <a:t>Sorting</a:t>
            </a:r>
            <a:endParaRPr sz="27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▪"/>
            </a:pPr>
            <a:r>
              <a:rPr lang="en-US" sz="2300"/>
              <a:t>Expand your sort ← maintain one row as one observation</a:t>
            </a:r>
            <a:endParaRPr sz="2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Char char="▪"/>
            </a:pPr>
            <a:r>
              <a:rPr lang="en-US" sz="2300"/>
              <a:t>Look at the start and end &lt;- where errors tend to hide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•"/>
            </a:pPr>
            <a:r>
              <a:rPr lang="en-US" sz="2300"/>
              <a:t>Conditional formatting</a:t>
            </a:r>
            <a:endParaRPr sz="2300"/>
          </a:p>
        </p:txBody>
      </p:sp>
      <p:sp>
        <p:nvSpPr>
          <p:cNvPr id="305" name="Google Shape;305;p35"/>
          <p:cNvSpPr txBox="1"/>
          <p:nvPr/>
        </p:nvSpPr>
        <p:spPr>
          <a:xfrm>
            <a:off x="5640600" y="4520625"/>
            <a:ext cx="3503400" cy="4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data.research.cornell.edu/content/readme</a:t>
            </a:r>
            <a:r>
              <a:rPr lang="en-US"/>
              <a:t> </a:t>
            </a:r>
            <a:endParaRPr/>
          </a:p>
        </p:txBody>
      </p:sp>
      <p:pic>
        <p:nvPicPr>
          <p:cNvPr id="306" name="Google Shape;306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45650" y="1416847"/>
            <a:ext cx="1666875" cy="4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11400" y="1997872"/>
            <a:ext cx="2880200" cy="2329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6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Exporting data</a:t>
            </a:r>
            <a:endParaRPr/>
          </a:p>
        </p:txBody>
      </p:sp>
      <p:sp>
        <p:nvSpPr>
          <p:cNvPr id="314" name="Google Shape;314;p36"/>
          <p:cNvSpPr txBox="1"/>
          <p:nvPr>
            <p:ph idx="1" type="body"/>
          </p:nvPr>
        </p:nvSpPr>
        <p:spPr>
          <a:xfrm>
            <a:off x="333378" y="1200151"/>
            <a:ext cx="8353500" cy="3394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For analysis in other programs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universal, open, static format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Comma Separated Values - CSV or Tab Separated Values - TSV is a good choice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You can open them in e.g. Excel again - but remember any changes won’t be saved.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Be careful about line endings in CSV files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LF (Unix) vs CR LF (Windows)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7"/>
          <p:cNvSpPr txBox="1"/>
          <p:nvPr>
            <p:ph type="title"/>
          </p:nvPr>
        </p:nvSpPr>
        <p:spPr>
          <a:xfrm>
            <a:off x="64250" y="98825"/>
            <a:ext cx="77736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00"/>
              <a:t>OpenRefine - cleaning messy data</a:t>
            </a:r>
            <a:endParaRPr sz="4300"/>
          </a:p>
        </p:txBody>
      </p:sp>
      <p:sp>
        <p:nvSpPr>
          <p:cNvPr id="321" name="Google Shape;321;p37"/>
          <p:cNvSpPr txBox="1"/>
          <p:nvPr>
            <p:ph idx="1" type="body"/>
          </p:nvPr>
        </p:nvSpPr>
        <p:spPr>
          <a:xfrm>
            <a:off x="0" y="1060000"/>
            <a:ext cx="3736800" cy="4083600"/>
          </a:xfrm>
          <a:prstGeom prst="rect">
            <a:avLst/>
          </a:prstGeom>
          <a:solidFill>
            <a:srgbClr val="D9EAD3"/>
          </a:solidFill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1150" lvl="0" marL="457200" rtl="0" algn="l">
              <a:spcBef>
                <a:spcPts val="360"/>
              </a:spcBef>
              <a:spcAft>
                <a:spcPts val="0"/>
              </a:spcAft>
              <a:buSzPts val="1300"/>
              <a:buChar char="•"/>
            </a:pPr>
            <a:r>
              <a:rPr lang="en-US" sz="2700"/>
              <a:t>S</a:t>
            </a:r>
            <a:r>
              <a:rPr lang="en-US" sz="2700"/>
              <a:t>emi-automated cleaning that saves time</a:t>
            </a:r>
            <a:endParaRPr sz="27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•"/>
            </a:pPr>
            <a:r>
              <a:rPr lang="en-US" sz="2700"/>
              <a:t>Cleans</a:t>
            </a:r>
            <a:endParaRPr sz="27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•"/>
            </a:pPr>
            <a:r>
              <a:rPr lang="en-US" sz="2700"/>
              <a:t>Formats</a:t>
            </a:r>
            <a:endParaRPr sz="27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•"/>
            </a:pPr>
            <a:r>
              <a:rPr lang="en-US" sz="2700"/>
              <a:t>Tracks changes</a:t>
            </a:r>
            <a:endParaRPr sz="27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•"/>
            </a:pPr>
            <a:r>
              <a:rPr lang="en-US" sz="2700"/>
              <a:t>Does not overwrite raw data</a:t>
            </a:r>
            <a:endParaRPr sz="2700"/>
          </a:p>
        </p:txBody>
      </p:sp>
      <p:pic>
        <p:nvPicPr>
          <p:cNvPr id="322" name="Google Shape;322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5350" y="1171600"/>
            <a:ext cx="3048000" cy="62865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37"/>
          <p:cNvSpPr txBox="1"/>
          <p:nvPr/>
        </p:nvSpPr>
        <p:spPr>
          <a:xfrm>
            <a:off x="7805700" y="956225"/>
            <a:ext cx="1338300" cy="37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openrefine.org</a:t>
            </a:r>
            <a:r>
              <a:rPr lang="en-US"/>
              <a:t> </a:t>
            </a:r>
            <a:endParaRPr/>
          </a:p>
        </p:txBody>
      </p:sp>
      <p:sp>
        <p:nvSpPr>
          <p:cNvPr id="324" name="Google Shape;324;p37"/>
          <p:cNvSpPr txBox="1"/>
          <p:nvPr/>
        </p:nvSpPr>
        <p:spPr>
          <a:xfrm>
            <a:off x="3736850" y="1060050"/>
            <a:ext cx="2248500" cy="40836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Key features: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Dataset overview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Resolve inconsistencies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Split data into more granular parts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Match local data to other sets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Enhance data from other sources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Automation- replay steps on multiple files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5" name="Google Shape;325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85350" y="1900803"/>
            <a:ext cx="3158650" cy="3242697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37"/>
          <p:cNvSpPr txBox="1"/>
          <p:nvPr/>
        </p:nvSpPr>
        <p:spPr>
          <a:xfrm>
            <a:off x="880550" y="0"/>
            <a:ext cx="6957300" cy="3066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5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</a:t>
            </a:r>
            <a:r>
              <a:rPr b="1" lang="en-US" sz="95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Many people comment that this tool saves them literally months of work trying to make these edits by hand.”</a:t>
            </a:r>
            <a:endParaRPr b="1" sz="13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8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Time for Analysis</a:t>
            </a:r>
            <a:endParaRPr/>
          </a:p>
        </p:txBody>
      </p:sp>
      <p:sp>
        <p:nvSpPr>
          <p:cNvPr id="333" name="Google Shape;333;p38"/>
          <p:cNvSpPr txBox="1"/>
          <p:nvPr>
            <p:ph idx="1" type="body"/>
          </p:nvPr>
        </p:nvSpPr>
        <p:spPr>
          <a:xfrm>
            <a:off x="0" y="956225"/>
            <a:ext cx="5064600" cy="4047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600"/>
              <a:t>Two main DC lessons around analysis</a:t>
            </a:r>
            <a:endParaRPr sz="2600"/>
          </a:p>
          <a:p>
            <a:pPr indent="-304800" lvl="0" marL="457200" rtl="0" algn="l">
              <a:spcBef>
                <a:spcPts val="360"/>
              </a:spcBef>
              <a:spcAft>
                <a:spcPts val="0"/>
              </a:spcAft>
              <a:buSzPts val="1200"/>
              <a:buChar char="•"/>
            </a:pPr>
            <a:r>
              <a:rPr lang="en-US" sz="2200"/>
              <a:t>Python </a:t>
            </a:r>
            <a:endParaRPr sz="2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▪"/>
            </a:pPr>
            <a:r>
              <a:rPr lang="en-US" sz="1800"/>
              <a:t>General purpose language with data analysis libraries</a:t>
            </a:r>
            <a:endParaRPr sz="18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▪"/>
            </a:pPr>
            <a:r>
              <a:rPr lang="en-US" sz="1800"/>
              <a:t>Great libraries and editors - e.g. JupyterLab, Spyder, Visual Studio Code </a:t>
            </a:r>
            <a:endParaRPr sz="18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•"/>
            </a:pPr>
            <a:r>
              <a:rPr lang="en-US" sz="2200"/>
              <a:t>R</a:t>
            </a:r>
            <a:endParaRPr sz="2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▪"/>
            </a:pPr>
            <a:r>
              <a:rPr lang="en-US" sz="1800"/>
              <a:t>Built as a statistical computing language can be a bit strange to do general purpose things in</a:t>
            </a:r>
            <a:endParaRPr sz="18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▪"/>
            </a:pPr>
            <a:r>
              <a:rPr lang="en-US" sz="1800"/>
              <a:t>Great libraries and editors - R Studio</a:t>
            </a:r>
            <a:endParaRPr sz="1800"/>
          </a:p>
        </p:txBody>
      </p:sp>
      <p:pic>
        <p:nvPicPr>
          <p:cNvPr id="334" name="Google Shape;334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2975" y="1063222"/>
            <a:ext cx="3721025" cy="2142247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38"/>
          <p:cNvSpPr txBox="1"/>
          <p:nvPr/>
        </p:nvSpPr>
        <p:spPr>
          <a:xfrm>
            <a:off x="4293600" y="1930950"/>
            <a:ext cx="1049400" cy="4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jupyter.org</a:t>
            </a:r>
            <a:r>
              <a:rPr lang="en-US"/>
              <a:t> </a:t>
            </a:r>
            <a:endParaRPr/>
          </a:p>
        </p:txBody>
      </p:sp>
      <p:pic>
        <p:nvPicPr>
          <p:cNvPr id="336" name="Google Shape;336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48438" y="1127480"/>
            <a:ext cx="739718" cy="8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48238" y="3507800"/>
            <a:ext cx="1277738" cy="44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3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114125" y="3205476"/>
            <a:ext cx="2605619" cy="1938025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38"/>
          <p:cNvSpPr txBox="1"/>
          <p:nvPr/>
        </p:nvSpPr>
        <p:spPr>
          <a:xfrm>
            <a:off x="4803613" y="4036625"/>
            <a:ext cx="1167000" cy="5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8"/>
              </a:rPr>
              <a:t>rstudio.com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/>
          <p:nvPr>
            <p:ph type="title"/>
          </p:nvPr>
        </p:nvSpPr>
        <p:spPr>
          <a:xfrm>
            <a:off x="314326" y="98823"/>
            <a:ext cx="68865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800"/>
              <a:buFont typeface="Calibri"/>
              <a:buNone/>
            </a:pPr>
            <a:br>
              <a:rPr lang="en-US" sz="2800">
                <a:solidFill>
                  <a:srgbClr val="C00000"/>
                </a:solidFill>
              </a:rPr>
            </a:br>
            <a:r>
              <a:rPr lang="en-US" sz="2800">
                <a:solidFill>
                  <a:srgbClr val="C00000"/>
                </a:solidFill>
              </a:rPr>
              <a:t>The Software Sustainability Institute</a:t>
            </a:r>
            <a:br>
              <a:rPr lang="en-US" sz="2800">
                <a:solidFill>
                  <a:srgbClr val="C00000"/>
                </a:solidFill>
              </a:rPr>
            </a:br>
            <a:endParaRPr sz="2800">
              <a:solidFill>
                <a:srgbClr val="C00000"/>
              </a:solidFill>
            </a:endParaRPr>
          </a:p>
        </p:txBody>
      </p:sp>
      <p:sp>
        <p:nvSpPr>
          <p:cNvPr id="81" name="Google Shape;81;p12"/>
          <p:cNvSpPr txBox="1"/>
          <p:nvPr>
            <p:ph idx="1" type="body"/>
          </p:nvPr>
        </p:nvSpPr>
        <p:spPr>
          <a:xfrm>
            <a:off x="333376" y="521659"/>
            <a:ext cx="6506400" cy="452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480"/>
              <a:t>A national facility for cultivating world-class research through software</a:t>
            </a:r>
            <a:endParaRPr b="1" i="1"/>
          </a:p>
          <a:p>
            <a:pPr indent="-342886" lvl="0" marL="342886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Char char="•"/>
            </a:pPr>
            <a:r>
              <a:rPr lang="en-US" sz="2480"/>
              <a:t>“</a:t>
            </a:r>
            <a:r>
              <a:rPr b="1" lang="en-US" sz="2480"/>
              <a:t>Better Software, Better Research</a:t>
            </a:r>
            <a:r>
              <a:rPr lang="en-US" sz="2480"/>
              <a:t>”</a:t>
            </a:r>
            <a:endParaRPr/>
          </a:p>
          <a:p>
            <a:pPr indent="-342886" lvl="0" marL="342886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Char char="•"/>
            </a:pPr>
            <a:r>
              <a:rPr lang="en-US" sz="2480"/>
              <a:t>Software code/processes/community reaches boundaries in its development that prevent improvement, growth and adoption</a:t>
            </a:r>
            <a:endParaRPr/>
          </a:p>
          <a:p>
            <a:pPr indent="-342886" lvl="0" marL="342886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Char char="•"/>
            </a:pPr>
            <a:r>
              <a:rPr lang="en-US" sz="2480"/>
              <a:t>Providing the expertise and services needed to negotiate to the next stage</a:t>
            </a:r>
            <a:endParaRPr/>
          </a:p>
          <a:p>
            <a:pPr indent="-342886" lvl="0" marL="342886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Char char="•"/>
            </a:pPr>
            <a:r>
              <a:rPr lang="en-US" sz="2480"/>
              <a:t>Programmes, events, policy, guidance and tools to support the community developing and using research software</a:t>
            </a:r>
            <a:endParaRPr/>
          </a:p>
          <a:p>
            <a:pPr indent="-342886" lvl="0" marL="342886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Char char="•"/>
            </a:pPr>
            <a:r>
              <a:rPr b="1" lang="en-US" sz="2480"/>
              <a:t>We advocate for all things Research Software</a:t>
            </a:r>
            <a:endParaRPr/>
          </a:p>
        </p:txBody>
      </p:sp>
      <p:pic>
        <p:nvPicPr>
          <p:cNvPr id="82" name="Google Shape;8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29992" y="1419622"/>
            <a:ext cx="2304256" cy="2304256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2"/>
          <p:cNvSpPr txBox="1"/>
          <p:nvPr/>
        </p:nvSpPr>
        <p:spPr>
          <a:xfrm>
            <a:off x="6969496" y="3723878"/>
            <a:ext cx="193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0" i="0" lang="en-US" sz="115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  <a:hlinkClick r:id="rId4"/>
              </a:rPr>
              <a:t>bit.ly/BetterSoftwareTshirt</a:t>
            </a:r>
            <a:r>
              <a:rPr b="0" i="0" lang="en-US" sz="1150" u="none" cap="none" strike="noStrike">
                <a:solidFill>
                  <a:schemeClr val="accent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</a:t>
            </a:r>
            <a:endParaRPr b="0" i="0" sz="1200" u="none" cap="none" strike="noStrike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2"/>
          <p:cNvSpPr txBox="1"/>
          <p:nvPr/>
        </p:nvSpPr>
        <p:spPr>
          <a:xfrm>
            <a:off x="709158" y="4624078"/>
            <a:ext cx="71289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50"/>
              <a:buFont typeface="Calibri"/>
              <a:buNone/>
            </a:pPr>
            <a:r>
              <a:rPr b="0" i="0" lang="en-US" sz="1050" u="none" cap="none" strike="noStrike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Supported by the UK Research Councils through grants EP/H043160/1, EP/N006410/1 and EP/S021779/1, with additional project funding from Jisc  A collaboration between the universities of Edinburgh, Manchester, Oxford and Southampton. </a:t>
            </a:r>
            <a:endParaRPr>
              <a:solidFill>
                <a:srgbClr val="434343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/>
          <p:nvPr>
            <p:ph type="title"/>
          </p:nvPr>
        </p:nvSpPr>
        <p:spPr>
          <a:xfrm>
            <a:off x="0" y="98825"/>
            <a:ext cx="79128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Data Analysis and Visualization in Python</a:t>
            </a:r>
            <a:r>
              <a:rPr lang="en-US"/>
              <a:t> </a:t>
            </a:r>
            <a:endParaRPr/>
          </a:p>
        </p:txBody>
      </p:sp>
      <p:sp>
        <p:nvSpPr>
          <p:cNvPr id="346" name="Google Shape;346;p39"/>
          <p:cNvSpPr txBox="1"/>
          <p:nvPr>
            <p:ph idx="1" type="body"/>
          </p:nvPr>
        </p:nvSpPr>
        <p:spPr>
          <a:xfrm>
            <a:off x="0" y="1007400"/>
            <a:ext cx="5706900" cy="3810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Python Syntax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Jupyter notebook interface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Importing CSV files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                 library to work with data frames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Summary info from data frames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An intro to plotting</a:t>
            </a:r>
            <a:endParaRPr/>
          </a:p>
        </p:txBody>
      </p:sp>
      <p:sp>
        <p:nvSpPr>
          <p:cNvPr id="347" name="Google Shape;347;p39"/>
          <p:cNvSpPr txBox="1"/>
          <p:nvPr/>
        </p:nvSpPr>
        <p:spPr>
          <a:xfrm>
            <a:off x="4794600" y="4674000"/>
            <a:ext cx="4349400" cy="4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datacarpentry.org/python-ecology-lesson/index.html</a:t>
            </a:r>
            <a:r>
              <a:rPr lang="en-US"/>
              <a:t> </a:t>
            </a:r>
            <a:endParaRPr/>
          </a:p>
        </p:txBody>
      </p:sp>
      <p:pic>
        <p:nvPicPr>
          <p:cNvPr id="348" name="Google Shape;348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6375" y="2857675"/>
            <a:ext cx="3326500" cy="1960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06900" y="1151700"/>
            <a:ext cx="2793400" cy="170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3575" y="2505742"/>
            <a:ext cx="1640825" cy="66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0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Other tools and approaches</a:t>
            </a:r>
            <a:endParaRPr/>
          </a:p>
        </p:txBody>
      </p:sp>
      <p:sp>
        <p:nvSpPr>
          <p:cNvPr id="357" name="Google Shape;357;p40"/>
          <p:cNvSpPr txBox="1"/>
          <p:nvPr>
            <p:ph idx="1" type="body"/>
          </p:nvPr>
        </p:nvSpPr>
        <p:spPr>
          <a:xfrm>
            <a:off x="0" y="1050250"/>
            <a:ext cx="3276300" cy="4093200"/>
          </a:xfrm>
          <a:prstGeom prst="rect">
            <a:avLst/>
          </a:prstGeom>
          <a:solidFill>
            <a:srgbClr val="E6B8AF"/>
          </a:solidFill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Further DC: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SQL ← a different approach to querying data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R ← similar place to Python in Analysis</a:t>
            </a:r>
            <a:endParaRPr/>
          </a:p>
        </p:txBody>
      </p:sp>
      <p:sp>
        <p:nvSpPr>
          <p:cNvPr id="358" name="Google Shape;358;p40"/>
          <p:cNvSpPr txBox="1"/>
          <p:nvPr/>
        </p:nvSpPr>
        <p:spPr>
          <a:xfrm>
            <a:off x="3276300" y="1065850"/>
            <a:ext cx="3040800" cy="40620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Better software skills also help - more in the region of </a:t>
            </a:r>
            <a:r>
              <a:rPr b="1" lang="en-US" sz="2100">
                <a:latin typeface="Calibri"/>
                <a:ea typeface="Calibri"/>
                <a:cs typeface="Calibri"/>
                <a:sym typeface="Calibri"/>
              </a:rPr>
              <a:t>Software Carpentry</a:t>
            </a: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 - 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Calibri"/>
              <a:buChar char="●"/>
            </a:pP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The Unix Shell ← automation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Calibri"/>
              <a:buChar char="●"/>
            </a:pP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Git ← version control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Calibri"/>
              <a:buChar char="●"/>
            </a:pP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Python / R ← more of a programming focus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Calibri"/>
              <a:buChar char="●"/>
            </a:pP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Reproducibility in R 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9" name="Google Shape;35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0199" y="1065850"/>
            <a:ext cx="1823001" cy="3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45750" y="1149612"/>
            <a:ext cx="638175" cy="3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17098" y="1514335"/>
            <a:ext cx="1542675" cy="2623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17100" y="4214650"/>
            <a:ext cx="1225077" cy="3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592125" y="4032875"/>
            <a:ext cx="1487650" cy="1094982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40"/>
          <p:cNvSpPr txBox="1"/>
          <p:nvPr/>
        </p:nvSpPr>
        <p:spPr>
          <a:xfrm rot="5400000">
            <a:off x="7176825" y="2542338"/>
            <a:ext cx="2692200" cy="56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8"/>
              </a:rPr>
              <a:t>software-carpentry.org/lessons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41"/>
          <p:cNvSpPr txBox="1"/>
          <p:nvPr>
            <p:ph type="title"/>
          </p:nvPr>
        </p:nvSpPr>
        <p:spPr>
          <a:xfrm>
            <a:off x="314328" y="221787"/>
            <a:ext cx="6886500" cy="440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Pedagody practice and training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42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Beyond learning</a:t>
            </a:r>
            <a:endParaRPr/>
          </a:p>
        </p:txBody>
      </p:sp>
      <p:sp>
        <p:nvSpPr>
          <p:cNvPr id="377" name="Google Shape;377;p42"/>
          <p:cNvSpPr/>
          <p:nvPr/>
        </p:nvSpPr>
        <p:spPr>
          <a:xfrm>
            <a:off x="1406075" y="3460150"/>
            <a:ext cx="1344300" cy="5061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Attendee</a:t>
            </a:r>
            <a:endParaRPr/>
          </a:p>
        </p:txBody>
      </p:sp>
      <p:sp>
        <p:nvSpPr>
          <p:cNvPr id="378" name="Google Shape;378;p42"/>
          <p:cNvSpPr/>
          <p:nvPr/>
        </p:nvSpPr>
        <p:spPr>
          <a:xfrm>
            <a:off x="1780700" y="2840025"/>
            <a:ext cx="1344300" cy="5061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Helper</a:t>
            </a:r>
            <a:endParaRPr/>
          </a:p>
        </p:txBody>
      </p:sp>
      <p:sp>
        <p:nvSpPr>
          <p:cNvPr id="379" name="Google Shape;379;p42"/>
          <p:cNvSpPr/>
          <p:nvPr/>
        </p:nvSpPr>
        <p:spPr>
          <a:xfrm>
            <a:off x="3310750" y="2386113"/>
            <a:ext cx="1344300" cy="5061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Instructor</a:t>
            </a:r>
            <a:endParaRPr/>
          </a:p>
        </p:txBody>
      </p:sp>
      <p:sp>
        <p:nvSpPr>
          <p:cNvPr id="380" name="Google Shape;380;p42"/>
          <p:cNvSpPr/>
          <p:nvPr/>
        </p:nvSpPr>
        <p:spPr>
          <a:xfrm>
            <a:off x="1406075" y="2101350"/>
            <a:ext cx="1344300" cy="5061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Organiser</a:t>
            </a:r>
            <a:endParaRPr/>
          </a:p>
        </p:txBody>
      </p:sp>
      <p:sp>
        <p:nvSpPr>
          <p:cNvPr id="381" name="Google Shape;381;p42"/>
          <p:cNvSpPr/>
          <p:nvPr/>
        </p:nvSpPr>
        <p:spPr>
          <a:xfrm>
            <a:off x="4831900" y="1909088"/>
            <a:ext cx="1344300" cy="5061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Curriculum </a:t>
            </a:r>
            <a:r>
              <a:rPr lang="en-US"/>
              <a:t>developer</a:t>
            </a:r>
            <a:endParaRPr/>
          </a:p>
        </p:txBody>
      </p:sp>
      <p:sp>
        <p:nvSpPr>
          <p:cNvPr id="382" name="Google Shape;382;p42"/>
          <p:cNvSpPr/>
          <p:nvPr/>
        </p:nvSpPr>
        <p:spPr>
          <a:xfrm>
            <a:off x="4831900" y="1153375"/>
            <a:ext cx="1344300" cy="5061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Exec Committee</a:t>
            </a:r>
            <a:endParaRPr/>
          </a:p>
        </p:txBody>
      </p:sp>
      <p:sp>
        <p:nvSpPr>
          <p:cNvPr id="383" name="Google Shape;383;p42"/>
          <p:cNvSpPr/>
          <p:nvPr/>
        </p:nvSpPr>
        <p:spPr>
          <a:xfrm>
            <a:off x="6221800" y="1518475"/>
            <a:ext cx="1344300" cy="5061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Instructor trainer</a:t>
            </a:r>
            <a:endParaRPr/>
          </a:p>
        </p:txBody>
      </p:sp>
      <p:sp>
        <p:nvSpPr>
          <p:cNvPr id="384" name="Google Shape;384;p42"/>
          <p:cNvSpPr txBox="1"/>
          <p:nvPr/>
        </p:nvSpPr>
        <p:spPr>
          <a:xfrm>
            <a:off x="0" y="4322100"/>
            <a:ext cx="3534900" cy="8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Teaching training and experience - help transition from postdoc to faculty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CV worthy material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5" name="Google Shape;385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76825" y="151275"/>
            <a:ext cx="3676650" cy="752475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42"/>
          <p:cNvSpPr txBox="1"/>
          <p:nvPr/>
        </p:nvSpPr>
        <p:spPr>
          <a:xfrm>
            <a:off x="6130600" y="98825"/>
            <a:ext cx="1435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carpentries.org</a:t>
            </a:r>
            <a:r>
              <a:rPr lang="en-US"/>
              <a:t> </a:t>
            </a:r>
            <a:endParaRPr/>
          </a:p>
        </p:txBody>
      </p:sp>
      <p:cxnSp>
        <p:nvCxnSpPr>
          <p:cNvPr id="387" name="Google Shape;387;p42"/>
          <p:cNvCxnSpPr/>
          <p:nvPr/>
        </p:nvCxnSpPr>
        <p:spPr>
          <a:xfrm rot="10800000">
            <a:off x="1041600" y="1107300"/>
            <a:ext cx="8400" cy="292890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88" name="Google Shape;388;p42"/>
          <p:cNvSpPr txBox="1"/>
          <p:nvPr/>
        </p:nvSpPr>
        <p:spPr>
          <a:xfrm rot="-5400000">
            <a:off x="41500" y="2578575"/>
            <a:ext cx="11784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Commitment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89" name="Google Shape;389;p42"/>
          <p:cNvCxnSpPr/>
          <p:nvPr/>
        </p:nvCxnSpPr>
        <p:spPr>
          <a:xfrm flipH="1" rot="10800000">
            <a:off x="1227300" y="4148925"/>
            <a:ext cx="7219800" cy="4230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90" name="Google Shape;390;p42"/>
          <p:cNvSpPr txBox="1"/>
          <p:nvPr/>
        </p:nvSpPr>
        <p:spPr>
          <a:xfrm>
            <a:off x="4026375" y="4256675"/>
            <a:ext cx="1016100" cy="39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Complexity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43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Teaching Infrastructure</a:t>
            </a:r>
            <a:endParaRPr/>
          </a:p>
        </p:txBody>
      </p:sp>
      <p:pic>
        <p:nvPicPr>
          <p:cNvPr id="397" name="Google Shape;397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93497"/>
            <a:ext cx="3086100" cy="742950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43"/>
          <p:cNvSpPr txBox="1"/>
          <p:nvPr/>
        </p:nvSpPr>
        <p:spPr>
          <a:xfrm>
            <a:off x="235050" y="956225"/>
            <a:ext cx="2920800" cy="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carpentries.org/become-instructor</a:t>
            </a:r>
            <a:r>
              <a:rPr lang="en-US"/>
              <a:t> </a:t>
            </a:r>
            <a:endParaRPr/>
          </a:p>
        </p:txBody>
      </p:sp>
      <p:pic>
        <p:nvPicPr>
          <p:cNvPr id="399" name="Google Shape;399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34150" y="3503125"/>
            <a:ext cx="3771900" cy="52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11750" y="3992275"/>
            <a:ext cx="2191825" cy="244350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43"/>
          <p:cNvSpPr txBox="1"/>
          <p:nvPr/>
        </p:nvSpPr>
        <p:spPr>
          <a:xfrm>
            <a:off x="39125" y="4188575"/>
            <a:ext cx="3049500" cy="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7"/>
              </a:rPr>
              <a:t>carpentries.org/community-lessons</a:t>
            </a:r>
            <a:r>
              <a:rPr lang="en-US"/>
              <a:t> </a:t>
            </a:r>
            <a:endParaRPr/>
          </a:p>
        </p:txBody>
      </p:sp>
      <p:pic>
        <p:nvPicPr>
          <p:cNvPr id="402" name="Google Shape;402;p4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2235300"/>
            <a:ext cx="5124450" cy="10763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03" name="Google Shape;403;p43"/>
          <p:cNvCxnSpPr/>
          <p:nvPr/>
        </p:nvCxnSpPr>
        <p:spPr>
          <a:xfrm flipH="1">
            <a:off x="831350" y="1874725"/>
            <a:ext cx="21900" cy="3546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04" name="Google Shape;404;p43"/>
          <p:cNvSpPr txBox="1"/>
          <p:nvPr/>
        </p:nvSpPr>
        <p:spPr>
          <a:xfrm>
            <a:off x="1360175" y="1895100"/>
            <a:ext cx="3304800" cy="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9"/>
              </a:rPr>
              <a:t>carpentries.github.io/instructor-training</a:t>
            </a:r>
            <a:r>
              <a:rPr lang="en-US"/>
              <a:t> </a:t>
            </a:r>
            <a:endParaRPr/>
          </a:p>
        </p:txBody>
      </p:sp>
      <p:pic>
        <p:nvPicPr>
          <p:cNvPr id="405" name="Google Shape;405;p4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916040" y="1046375"/>
            <a:ext cx="1960610" cy="4067925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43"/>
          <p:cNvSpPr txBox="1"/>
          <p:nvPr/>
        </p:nvSpPr>
        <p:spPr>
          <a:xfrm>
            <a:off x="5053350" y="1046375"/>
            <a:ext cx="18627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11"/>
              </a:rPr>
              <a:t>docs.carpentries.org</a:t>
            </a:r>
            <a:r>
              <a:rPr lang="en-US"/>
              <a:t> </a:t>
            </a:r>
            <a:endParaRPr/>
          </a:p>
        </p:txBody>
      </p:sp>
      <p:sp>
        <p:nvSpPr>
          <p:cNvPr id="407" name="Google Shape;407;p43"/>
          <p:cNvSpPr txBox="1"/>
          <p:nvPr/>
        </p:nvSpPr>
        <p:spPr>
          <a:xfrm>
            <a:off x="3845900" y="4236625"/>
            <a:ext cx="901200" cy="40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Template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43"/>
          <p:cNvSpPr txBox="1"/>
          <p:nvPr/>
        </p:nvSpPr>
        <p:spPr>
          <a:xfrm>
            <a:off x="3779500" y="3592388"/>
            <a:ext cx="1960500" cy="40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Development guidebook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9" name="Google Shape;409;p43"/>
          <p:cNvCxnSpPr/>
          <p:nvPr/>
        </p:nvCxnSpPr>
        <p:spPr>
          <a:xfrm>
            <a:off x="210300" y="3431000"/>
            <a:ext cx="5792400" cy="6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0" name="Google Shape;410;p43"/>
          <p:cNvCxnSpPr/>
          <p:nvPr/>
        </p:nvCxnSpPr>
        <p:spPr>
          <a:xfrm>
            <a:off x="6110900" y="1712500"/>
            <a:ext cx="18000" cy="3286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1" name="Google Shape;411;p43"/>
          <p:cNvSpPr txBox="1"/>
          <p:nvPr/>
        </p:nvSpPr>
        <p:spPr>
          <a:xfrm>
            <a:off x="3849400" y="3848375"/>
            <a:ext cx="1820700" cy="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12"/>
              </a:rPr>
              <a:t>cdh.carpentries.org</a:t>
            </a:r>
            <a:r>
              <a:rPr lang="en-US"/>
              <a:t> </a:t>
            </a:r>
            <a:endParaRPr/>
          </a:p>
        </p:txBody>
      </p:sp>
      <p:sp>
        <p:nvSpPr>
          <p:cNvPr id="412" name="Google Shape;412;p43"/>
          <p:cNvSpPr txBox="1"/>
          <p:nvPr/>
        </p:nvSpPr>
        <p:spPr>
          <a:xfrm>
            <a:off x="3355588" y="4468675"/>
            <a:ext cx="259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13"/>
              </a:rPr>
              <a:t>github.com/carpentries/styles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44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Teaching Community</a:t>
            </a:r>
            <a:endParaRPr/>
          </a:p>
        </p:txBody>
      </p:sp>
      <p:pic>
        <p:nvPicPr>
          <p:cNvPr id="419" name="Google Shape;419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08625"/>
            <a:ext cx="3855450" cy="530225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p44"/>
          <p:cNvSpPr txBox="1"/>
          <p:nvPr/>
        </p:nvSpPr>
        <p:spPr>
          <a:xfrm>
            <a:off x="234325" y="1598350"/>
            <a:ext cx="3443100" cy="3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carpentries.org/community_discussions</a:t>
            </a:r>
            <a:r>
              <a:rPr lang="en-US"/>
              <a:t> </a:t>
            </a:r>
            <a:endParaRPr/>
          </a:p>
        </p:txBody>
      </p:sp>
      <p:pic>
        <p:nvPicPr>
          <p:cNvPr id="421" name="Google Shape;421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275" y="1913050"/>
            <a:ext cx="8839199" cy="1914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79475" y="3899138"/>
            <a:ext cx="619125" cy="5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44"/>
          <p:cNvSpPr txBox="1"/>
          <p:nvPr/>
        </p:nvSpPr>
        <p:spPr>
          <a:xfrm>
            <a:off x="96150" y="4494550"/>
            <a:ext cx="2355300" cy="3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7"/>
              </a:rPr>
              <a:t>twitter.com/thecarpentries</a:t>
            </a:r>
            <a:r>
              <a:rPr lang="en-US"/>
              <a:t> </a:t>
            </a:r>
            <a:endParaRPr/>
          </a:p>
        </p:txBody>
      </p:sp>
      <p:pic>
        <p:nvPicPr>
          <p:cNvPr id="424" name="Google Shape;424;p4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515150" y="3827622"/>
            <a:ext cx="2010350" cy="61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4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677425" y="4341324"/>
            <a:ext cx="1726425" cy="414050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44"/>
          <p:cNvSpPr txBox="1"/>
          <p:nvPr/>
        </p:nvSpPr>
        <p:spPr>
          <a:xfrm>
            <a:off x="3147888" y="4566625"/>
            <a:ext cx="2848200" cy="3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10"/>
              </a:rPr>
              <a:t>swc-slack-invite.herokuapp.com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45"/>
          <p:cNvSpPr txBox="1"/>
          <p:nvPr>
            <p:ph type="title"/>
          </p:nvPr>
        </p:nvSpPr>
        <p:spPr>
          <a:xfrm>
            <a:off x="314328" y="221787"/>
            <a:ext cx="6886500" cy="440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Other initiatives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6"/>
          <p:cNvSpPr txBox="1"/>
          <p:nvPr>
            <p:ph type="title"/>
          </p:nvPr>
        </p:nvSpPr>
        <p:spPr>
          <a:xfrm>
            <a:off x="314325" y="98825"/>
            <a:ext cx="74844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Open Science &amp; Reproducibility</a:t>
            </a:r>
            <a:endParaRPr/>
          </a:p>
        </p:txBody>
      </p:sp>
      <p:sp>
        <p:nvSpPr>
          <p:cNvPr id="439" name="Google Shape;439;p46"/>
          <p:cNvSpPr/>
          <p:nvPr/>
        </p:nvSpPr>
        <p:spPr>
          <a:xfrm>
            <a:off x="300425" y="2379775"/>
            <a:ext cx="2115300" cy="623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International Level</a:t>
            </a:r>
            <a:endParaRPr/>
          </a:p>
        </p:txBody>
      </p:sp>
      <p:sp>
        <p:nvSpPr>
          <p:cNvPr id="440" name="Google Shape;440;p46"/>
          <p:cNvSpPr/>
          <p:nvPr/>
        </p:nvSpPr>
        <p:spPr>
          <a:xfrm>
            <a:off x="3186975" y="2418475"/>
            <a:ext cx="2218200" cy="585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National &amp; Institutional</a:t>
            </a:r>
            <a:endParaRPr/>
          </a:p>
        </p:txBody>
      </p:sp>
      <p:sp>
        <p:nvSpPr>
          <p:cNvPr id="441" name="Google Shape;441;p46"/>
          <p:cNvSpPr/>
          <p:nvPr/>
        </p:nvSpPr>
        <p:spPr>
          <a:xfrm>
            <a:off x="6259675" y="2559350"/>
            <a:ext cx="2322900" cy="585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Institutional &amp; Grassroots</a:t>
            </a:r>
            <a:endParaRPr/>
          </a:p>
        </p:txBody>
      </p:sp>
      <p:sp>
        <p:nvSpPr>
          <p:cNvPr id="442" name="Google Shape;442;p46"/>
          <p:cNvSpPr txBox="1"/>
          <p:nvPr/>
        </p:nvSpPr>
        <p:spPr>
          <a:xfrm>
            <a:off x="314325" y="1023125"/>
            <a:ext cx="3360900" cy="13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Open Science / Research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Open Access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Open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Open notebook science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Open Source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It’s about transparency and access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3" name="Google Shape;443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8250" y="3050625"/>
            <a:ext cx="967900" cy="358325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46"/>
          <p:cNvSpPr txBox="1"/>
          <p:nvPr/>
        </p:nvSpPr>
        <p:spPr>
          <a:xfrm>
            <a:off x="3186975" y="1023125"/>
            <a:ext cx="4360200" cy="110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Benefits: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Verification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Reduce duplication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Reuse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Trustworthiness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Quality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46"/>
          <p:cNvSpPr txBox="1"/>
          <p:nvPr/>
        </p:nvSpPr>
        <p:spPr>
          <a:xfrm>
            <a:off x="37175" y="3345700"/>
            <a:ext cx="2641800" cy="5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www.oecd.org/science/inno/open-science.htm</a:t>
            </a:r>
            <a:r>
              <a:rPr lang="en-US" sz="10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9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46"/>
          <p:cNvSpPr txBox="1"/>
          <p:nvPr/>
        </p:nvSpPr>
        <p:spPr>
          <a:xfrm>
            <a:off x="400500" y="4717425"/>
            <a:ext cx="1643400" cy="35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003C6A"/>
                </a:solidFill>
                <a:highlight>
                  <a:srgbClr val="F4F4F4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doi.org/10.1787/23074957</a:t>
            </a:r>
            <a:r>
              <a:rPr lang="en-US"/>
              <a:t>  </a:t>
            </a:r>
            <a:endParaRPr/>
          </a:p>
        </p:txBody>
      </p:sp>
      <p:pic>
        <p:nvPicPr>
          <p:cNvPr id="447" name="Google Shape;447;p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8775" y="3653975"/>
            <a:ext cx="2398599" cy="113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4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415025" y="3050625"/>
            <a:ext cx="1714151" cy="623700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46"/>
          <p:cNvSpPr txBox="1"/>
          <p:nvPr/>
        </p:nvSpPr>
        <p:spPr>
          <a:xfrm>
            <a:off x="3251100" y="3653975"/>
            <a:ext cx="2641800" cy="15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Training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Best practice / primers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Culture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Researcher led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○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Local network model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0" name="Google Shape;450;p46"/>
          <p:cNvSpPr txBox="1"/>
          <p:nvPr/>
        </p:nvSpPr>
        <p:spPr>
          <a:xfrm>
            <a:off x="4379050" y="3606200"/>
            <a:ext cx="1574400" cy="35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sng">
                <a:solidFill>
                  <a:schemeClr val="hlink"/>
                </a:solidFill>
                <a:hlinkClick r:id="rId8"/>
              </a:rPr>
              <a:t>www.ukrn.org</a:t>
            </a:r>
            <a:r>
              <a:rPr lang="en-US" sz="1000"/>
              <a:t> </a:t>
            </a:r>
            <a:endParaRPr sz="1000"/>
          </a:p>
        </p:txBody>
      </p:sp>
      <p:pic>
        <p:nvPicPr>
          <p:cNvPr id="451" name="Google Shape;451;p4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986813" y="3208375"/>
            <a:ext cx="711405" cy="698625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46"/>
          <p:cNvSpPr txBox="1"/>
          <p:nvPr/>
        </p:nvSpPr>
        <p:spPr>
          <a:xfrm>
            <a:off x="7047225" y="3353388"/>
            <a:ext cx="1854600" cy="4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10"/>
              </a:rPr>
              <a:t>reproducibilitea.org</a:t>
            </a:r>
            <a:r>
              <a:rPr lang="en-US"/>
              <a:t> </a:t>
            </a:r>
            <a:endParaRPr/>
          </a:p>
        </p:txBody>
      </p:sp>
      <p:pic>
        <p:nvPicPr>
          <p:cNvPr id="453" name="Google Shape;453;p4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984588" y="3964398"/>
            <a:ext cx="1782999" cy="1018325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46"/>
          <p:cNvSpPr txBox="1"/>
          <p:nvPr/>
        </p:nvSpPr>
        <p:spPr>
          <a:xfrm>
            <a:off x="7798725" y="3716650"/>
            <a:ext cx="1277100" cy="12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Open Science Journal clubs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Setup you own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46"/>
          <p:cNvSpPr txBox="1"/>
          <p:nvPr/>
        </p:nvSpPr>
        <p:spPr>
          <a:xfrm>
            <a:off x="6517500" y="3105663"/>
            <a:ext cx="2724900" cy="5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latin typeface="Calibri"/>
                <a:ea typeface="Calibri"/>
                <a:cs typeface="Calibri"/>
                <a:sym typeface="Calibri"/>
              </a:rPr>
              <a:t>started 2018, 109 institutions in 25 different countries</a:t>
            </a:r>
            <a:endParaRPr sz="9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46"/>
          <p:cNvSpPr txBox="1"/>
          <p:nvPr/>
        </p:nvSpPr>
        <p:spPr>
          <a:xfrm>
            <a:off x="7380300" y="1082450"/>
            <a:ext cx="1650300" cy="10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Problems: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177800" lvl="0" marL="285750" rtl="0" algn="l">
              <a:spcBef>
                <a:spcPts val="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-US" sz="1000">
                <a:latin typeface="Calibri"/>
                <a:ea typeface="Calibri"/>
                <a:cs typeface="Calibri"/>
                <a:sym typeface="Calibri"/>
              </a:rPr>
              <a:t>Publication Bias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177800" lvl="0" marL="285750" rtl="0" algn="l">
              <a:spcBef>
                <a:spcPts val="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-US" sz="1000">
                <a:latin typeface="Calibri"/>
                <a:ea typeface="Calibri"/>
                <a:cs typeface="Calibri"/>
                <a:sym typeface="Calibri"/>
              </a:rPr>
              <a:t>Low statistical power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177800" lvl="0" marL="285750" rtl="0" algn="l">
              <a:spcBef>
                <a:spcPts val="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-US" sz="1000">
                <a:latin typeface="Calibri"/>
                <a:ea typeface="Calibri"/>
                <a:cs typeface="Calibri"/>
                <a:sym typeface="Calibri"/>
              </a:rPr>
              <a:t>P-value hacking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177800" lvl="0" marL="285750" rtl="0" algn="l">
              <a:spcBef>
                <a:spcPts val="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-US" sz="1000">
                <a:latin typeface="Calibri"/>
                <a:ea typeface="Calibri"/>
                <a:cs typeface="Calibri"/>
                <a:sym typeface="Calibri"/>
              </a:rPr>
              <a:t>Harking (hypothesis after results are known)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7" name="Google Shape;457;p4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583412" y="1082449"/>
            <a:ext cx="1856623" cy="50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4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126788" y="1717463"/>
            <a:ext cx="508800" cy="508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9" name="Google Shape;459;p46"/>
          <p:cNvCxnSpPr>
            <a:stCxn id="444" idx="0"/>
          </p:cNvCxnSpPr>
          <p:nvPr/>
        </p:nvCxnSpPr>
        <p:spPr>
          <a:xfrm>
            <a:off x="5367075" y="1023125"/>
            <a:ext cx="15000" cy="1383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60" name="Google Shape;460;p46"/>
          <p:cNvCxnSpPr/>
          <p:nvPr/>
        </p:nvCxnSpPr>
        <p:spPr>
          <a:xfrm flipH="1" rot="10800000">
            <a:off x="5533325" y="2490450"/>
            <a:ext cx="3285300" cy="7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61" name="Google Shape;461;p46"/>
          <p:cNvSpPr txBox="1"/>
          <p:nvPr/>
        </p:nvSpPr>
        <p:spPr>
          <a:xfrm>
            <a:off x="5583400" y="2220713"/>
            <a:ext cx="3966300" cy="35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u="sng">
                <a:solidFill>
                  <a:schemeClr val="hlink"/>
                </a:solidFill>
                <a:hlinkClick r:id="rId14"/>
              </a:rPr>
              <a:t>www.nature.com/articles/d41586-019-01307-2</a:t>
            </a:r>
            <a:r>
              <a:rPr lang="en-US" sz="900"/>
              <a:t> </a:t>
            </a:r>
            <a:endParaRPr sz="9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47"/>
          <p:cNvSpPr txBox="1"/>
          <p:nvPr>
            <p:ph type="title"/>
          </p:nvPr>
        </p:nvSpPr>
        <p:spPr>
          <a:xfrm>
            <a:off x="-68125" y="91275"/>
            <a:ext cx="80538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FAIR </a:t>
            </a:r>
            <a:r>
              <a:rPr lang="en-US" sz="3200"/>
              <a:t>- </a:t>
            </a:r>
            <a:r>
              <a:rPr b="1" lang="en-US" sz="2800"/>
              <a:t>F</a:t>
            </a:r>
            <a:r>
              <a:rPr lang="en-US" sz="2800"/>
              <a:t>indable,</a:t>
            </a:r>
            <a:r>
              <a:rPr b="1" lang="en-US" sz="2800"/>
              <a:t> A</a:t>
            </a:r>
            <a:r>
              <a:rPr lang="en-US" sz="2800"/>
              <a:t>ccessible, </a:t>
            </a:r>
            <a:r>
              <a:rPr b="1" lang="en-US" sz="2800"/>
              <a:t>I</a:t>
            </a:r>
            <a:r>
              <a:rPr lang="en-US" sz="2800"/>
              <a:t>nteroperable, </a:t>
            </a:r>
            <a:r>
              <a:rPr b="1" lang="en-US" sz="2800"/>
              <a:t>R</a:t>
            </a:r>
            <a:r>
              <a:rPr lang="en-US" sz="2800"/>
              <a:t>eusable</a:t>
            </a:r>
            <a:r>
              <a:rPr lang="en-US"/>
              <a:t> </a:t>
            </a:r>
            <a:endParaRPr/>
          </a:p>
        </p:txBody>
      </p:sp>
      <p:sp>
        <p:nvSpPr>
          <p:cNvPr id="468" name="Google Shape;468;p47"/>
          <p:cNvSpPr/>
          <p:nvPr/>
        </p:nvSpPr>
        <p:spPr>
          <a:xfrm>
            <a:off x="734225" y="1173300"/>
            <a:ext cx="1566900" cy="5148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FAIR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(2015)</a:t>
            </a:r>
            <a:endParaRPr/>
          </a:p>
        </p:txBody>
      </p:sp>
      <p:pic>
        <p:nvPicPr>
          <p:cNvPr id="469" name="Google Shape;469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840500"/>
            <a:ext cx="2995550" cy="2019974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47"/>
          <p:cNvSpPr/>
          <p:nvPr/>
        </p:nvSpPr>
        <p:spPr>
          <a:xfrm>
            <a:off x="3194350" y="1097575"/>
            <a:ext cx="1953000" cy="590400"/>
          </a:xfrm>
          <a:prstGeom prst="roundRect">
            <a:avLst>
              <a:gd fmla="val 16667" name="adj"/>
            </a:avLst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Turning </a:t>
            </a:r>
            <a:r>
              <a:rPr lang="en-US"/>
              <a:t>FAIR into reality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(2018)</a:t>
            </a:r>
            <a:endParaRPr/>
          </a:p>
        </p:txBody>
      </p:sp>
      <p:pic>
        <p:nvPicPr>
          <p:cNvPr id="471" name="Google Shape;471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42622" y="1836867"/>
            <a:ext cx="1953001" cy="2817334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p47"/>
          <p:cNvSpPr txBox="1"/>
          <p:nvPr/>
        </p:nvSpPr>
        <p:spPr>
          <a:xfrm>
            <a:off x="3326800" y="4601200"/>
            <a:ext cx="19530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op.europa.eu/s/oriv</a:t>
            </a:r>
            <a:r>
              <a:rPr lang="en-US"/>
              <a:t> </a:t>
            </a:r>
            <a:endParaRPr/>
          </a:p>
        </p:txBody>
      </p:sp>
      <p:sp>
        <p:nvSpPr>
          <p:cNvPr id="473" name="Google Shape;473;p47"/>
          <p:cNvSpPr txBox="1"/>
          <p:nvPr/>
        </p:nvSpPr>
        <p:spPr>
          <a:xfrm>
            <a:off x="-13175" y="3860475"/>
            <a:ext cx="33267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6"/>
              </a:rPr>
              <a:t>www.nature.com/articles/sdata201618</a:t>
            </a:r>
            <a:r>
              <a:rPr lang="en-US"/>
              <a:t> </a:t>
            </a:r>
            <a:endParaRPr/>
          </a:p>
        </p:txBody>
      </p:sp>
      <p:sp>
        <p:nvSpPr>
          <p:cNvPr id="474" name="Google Shape;474;p47"/>
          <p:cNvSpPr/>
          <p:nvPr/>
        </p:nvSpPr>
        <p:spPr>
          <a:xfrm>
            <a:off x="6146450" y="1135375"/>
            <a:ext cx="2475300" cy="514800"/>
          </a:xfrm>
          <a:prstGeom prst="roundRect">
            <a:avLst>
              <a:gd fmla="val 16667" name="adj"/>
            </a:avLst>
          </a:prstGeom>
          <a:solidFill>
            <a:srgbClr val="93C47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FAIR 4 Research Software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(2019)</a:t>
            </a:r>
            <a:endParaRPr/>
          </a:p>
        </p:txBody>
      </p:sp>
      <p:pic>
        <p:nvPicPr>
          <p:cNvPr id="475" name="Google Shape;475;p4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20749" y="1836874"/>
            <a:ext cx="3326701" cy="221776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47"/>
          <p:cNvSpPr txBox="1"/>
          <p:nvPr/>
        </p:nvSpPr>
        <p:spPr>
          <a:xfrm>
            <a:off x="5245775" y="2184800"/>
            <a:ext cx="50187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hlink"/>
                </a:solidFill>
                <a:hlinkClick r:id="rId8"/>
              </a:rPr>
              <a:t>www.rd-alliance.org/groups/fair-research-software-fair4rs-wg</a:t>
            </a:r>
            <a:r>
              <a:rPr lang="en-US"/>
              <a:t> </a:t>
            </a:r>
            <a:endParaRPr/>
          </a:p>
        </p:txBody>
      </p:sp>
      <p:sp>
        <p:nvSpPr>
          <p:cNvPr id="477" name="Google Shape;477;p47"/>
          <p:cNvSpPr txBox="1"/>
          <p:nvPr/>
        </p:nvSpPr>
        <p:spPr>
          <a:xfrm>
            <a:off x="5858825" y="2664475"/>
            <a:ext cx="3188700" cy="24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3 subgroups: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How do FAIR principles map to Software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How has FAIR been applied to workflows, notebooks, training etc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Definition of research software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Why is this important?: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Understanding how to make your analysis FAIR will help make it Reproducible and mindfully Open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48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 conclusion</a:t>
            </a:r>
            <a:endParaRPr/>
          </a:p>
        </p:txBody>
      </p:sp>
      <p:sp>
        <p:nvSpPr>
          <p:cNvPr id="484" name="Google Shape;484;p48"/>
          <p:cNvSpPr txBox="1"/>
          <p:nvPr>
            <p:ph idx="1" type="body"/>
          </p:nvPr>
        </p:nvSpPr>
        <p:spPr>
          <a:xfrm>
            <a:off x="121425" y="1079050"/>
            <a:ext cx="6282300" cy="382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93700" lvl="0" marL="457200" rtl="0" algn="l">
              <a:spcBef>
                <a:spcPts val="36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Better ways to handle and analyse data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Learn best practices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Make your work reproducible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Get involved in training communities for career credit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Be aware of the wider context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Do what you do better - make coding/scripting/ aka better software your data handling superpower!</a:t>
            </a:r>
            <a:endParaRPr sz="2600"/>
          </a:p>
        </p:txBody>
      </p:sp>
      <p:sp>
        <p:nvSpPr>
          <p:cNvPr id="485" name="Google Shape;485;p48"/>
          <p:cNvSpPr txBox="1"/>
          <p:nvPr/>
        </p:nvSpPr>
        <p:spPr>
          <a:xfrm>
            <a:off x="6827625" y="4534150"/>
            <a:ext cx="20742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dk1"/>
                </a:solidFill>
              </a:rPr>
              <a:t>Photo by</a:t>
            </a:r>
            <a:r>
              <a:rPr lang="en-US" sz="900">
                <a:solidFill>
                  <a:schemeClr val="dk1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-US" sz="900" u="sng">
                <a:solidFill>
                  <a:schemeClr val="hlink"/>
                </a:solidFill>
                <a:hlinkClick r:id="rId4"/>
              </a:rPr>
              <a:t>Miguel Bruna</a:t>
            </a:r>
            <a:r>
              <a:rPr lang="en-US" sz="900">
                <a:solidFill>
                  <a:schemeClr val="dk1"/>
                </a:solidFill>
              </a:rPr>
              <a:t> on</a:t>
            </a:r>
            <a:r>
              <a:rPr lang="en-US" sz="900">
                <a:solidFill>
                  <a:schemeClr val="dk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-US" sz="900" u="sng">
                <a:solidFill>
                  <a:schemeClr val="hlink"/>
                </a:solidFill>
                <a:hlinkClick r:id="rId6"/>
              </a:rPr>
              <a:t>Unsplash</a:t>
            </a:r>
            <a:endParaRPr sz="1200"/>
          </a:p>
        </p:txBody>
      </p:sp>
      <p:pic>
        <p:nvPicPr>
          <p:cNvPr id="486" name="Google Shape;486;p4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18275" y="1365997"/>
            <a:ext cx="2435477" cy="30449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>
            <p:ph type="title"/>
          </p:nvPr>
        </p:nvSpPr>
        <p:spPr>
          <a:xfrm>
            <a:off x="314326" y="101397"/>
            <a:ext cx="68865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25" lIns="68475" spcFirstLastPara="1" rIns="68475" wrap="square" tIns="342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5285"/>
              <a:buFont typeface="Calibri"/>
              <a:buNone/>
            </a:pPr>
            <a:r>
              <a:rPr lang="en-US" sz="3959">
                <a:solidFill>
                  <a:srgbClr val="C00000"/>
                </a:solidFill>
              </a:rPr>
              <a:t>   Teams              Activities</a:t>
            </a:r>
            <a:endParaRPr/>
          </a:p>
        </p:txBody>
      </p:sp>
      <p:sp>
        <p:nvSpPr>
          <p:cNvPr id="90" name="Google Shape;90;p13"/>
          <p:cNvSpPr/>
          <p:nvPr/>
        </p:nvSpPr>
        <p:spPr>
          <a:xfrm>
            <a:off x="141575" y="549183"/>
            <a:ext cx="2697300" cy="8091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6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Software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Helping the community to develop software that meets the needs of reliable, reproducible, and reusable research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141575" y="1482153"/>
            <a:ext cx="2697300" cy="809100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Policy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Collecting evidence on and promoting the place of software in research &amp; sharing with stakeholders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141575" y="2415123"/>
            <a:ext cx="2697300" cy="809100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Outreach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Exploiting our platform to enable engagement, delivery &amp; uptake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141575" y="3348094"/>
            <a:ext cx="2697300" cy="809100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Training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Delivering essential software skills to researchers, partnering with institutions,  doctoral schools and the community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141575" y="4281065"/>
            <a:ext cx="2697300" cy="809100"/>
          </a:xfrm>
          <a:prstGeom prst="roundRect">
            <a:avLst>
              <a:gd fmla="val 16667" name="adj"/>
            </a:avLst>
          </a:prstGeom>
          <a:solidFill>
            <a:schemeClr val="accent6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Community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Developing Communities of Practice by supporting the right people to understand and address topical issues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3"/>
          <p:cNvSpPr/>
          <p:nvPr/>
        </p:nvSpPr>
        <p:spPr>
          <a:xfrm>
            <a:off x="3115356" y="549183"/>
            <a:ext cx="2697300" cy="809100"/>
          </a:xfrm>
          <a:prstGeom prst="roundRect">
            <a:avLst>
              <a:gd fmla="val 16667" name="adj"/>
            </a:avLst>
          </a:prstGeom>
          <a:solidFill>
            <a:srgbClr val="DAE5F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Software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75+ project consultancies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200+ evaluations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surgeries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3"/>
          <p:cNvSpPr/>
          <p:nvPr/>
        </p:nvSpPr>
        <p:spPr>
          <a:xfrm>
            <a:off x="3115356" y="1472596"/>
            <a:ext cx="2697300" cy="809100"/>
          </a:xfrm>
          <a:prstGeom prst="roundRect">
            <a:avLst>
              <a:gd fmla="val 16667" name="adj"/>
            </a:avLst>
          </a:prstGeom>
          <a:solidFill>
            <a:srgbClr val="F2DADA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Policy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1500+ RSEs engaged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Involved in UKRI long-term strategy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29 national and international committees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3"/>
          <p:cNvSpPr/>
          <p:nvPr/>
        </p:nvSpPr>
        <p:spPr>
          <a:xfrm>
            <a:off x="3135631" y="2415123"/>
            <a:ext cx="2697300" cy="809100"/>
          </a:xfrm>
          <a:prstGeom prst="roundRect">
            <a:avLst>
              <a:gd fmla="val 16667" name="adj"/>
            </a:avLst>
          </a:prstGeom>
          <a:solidFill>
            <a:srgbClr val="EAF1DD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6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Outreach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170+ external contributors</a:t>
            </a:r>
            <a:b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20k unique visitors/month</a:t>
            </a:r>
            <a:b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7.5k followers (Twitter)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n-US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2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3"/>
          <p:cNvSpPr/>
          <p:nvPr/>
        </p:nvSpPr>
        <p:spPr>
          <a:xfrm>
            <a:off x="3168218" y="3348094"/>
            <a:ext cx="2697300" cy="809100"/>
          </a:xfrm>
          <a:prstGeom prst="roundRect">
            <a:avLst>
              <a:gd fmla="val 16667" name="adj"/>
            </a:avLst>
          </a:prstGeom>
          <a:solidFill>
            <a:srgbClr val="DAEEF3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Training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300+ Carpentry workshops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7000+ learners, 250+ instructors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80+ guides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3"/>
          <p:cNvSpPr/>
          <p:nvPr/>
        </p:nvSpPr>
        <p:spPr>
          <a:xfrm>
            <a:off x="3168218" y="4304897"/>
            <a:ext cx="2697300" cy="809100"/>
          </a:xfrm>
          <a:prstGeom prst="roundRect">
            <a:avLst>
              <a:gd fmla="val 16667" name="adj"/>
            </a:avLst>
          </a:prstGeom>
          <a:solidFill>
            <a:srgbClr val="FDE9D8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Community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140+ Fellows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-US" sz="104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b="0" i="0" lang="en-US" sz="104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workshops organised</a:t>
            </a:r>
            <a:endParaRPr b="0" i="0" sz="104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lh4.googleusercontent.com/guLVZiqt39P3IIDEjhyNJWNVA3H_7dZ5ZbZhuLKvpaOn_r_X3MWbc293mhccTgwkKV0-DcysY_aFOEW-Ja1urim6j6UEk5aZYXdzh0dKeOL81nPFW5DFoBAvC_lk4qADjOXR_W4eU7A" id="100" name="Google Shape;10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73119" y="1698574"/>
            <a:ext cx="1604458" cy="13789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5.googleusercontent.com/lhqWNXzo7sa4vYWnIJ4gyu_Zq88O4SLob6EocDed4ECecwl7Jx8roAbQjIIFrNlKY7ysRh-6HpO6ZvQcw_KscZ77VAqomlqhG27_t0tjXSZwWWq13kPRn5cNjYuBlYzUoUSteUb7iFM" id="101" name="Google Shape;101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53639" y="628924"/>
            <a:ext cx="1728471" cy="125780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4.googleusercontent.com/99CSIpSomXyWxL41fnOnZoHgIifsgTk0iJmNg6sFDKzhL-m77xiD7Zu1aL_JliiffIL45wI8YSjbNBRkvUtJIB3TmjYA5Jr5qSn99tAEiZeBVGYDcgpQszssXEtQGncT3SIbSWVW5as" id="102" name="Google Shape;102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6080887" y="4343546"/>
            <a:ext cx="746676" cy="746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306778" y="4336138"/>
            <a:ext cx="746676" cy="746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560101" y="4343545"/>
            <a:ext cx="746677" cy="746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827563" y="4350187"/>
            <a:ext cx="746676" cy="746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194863" y="3137634"/>
            <a:ext cx="2647925" cy="1187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624494" y="3112578"/>
            <a:ext cx="1899490" cy="43393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3"/>
          <p:cNvSpPr txBox="1"/>
          <p:nvPr/>
        </p:nvSpPr>
        <p:spPr>
          <a:xfrm>
            <a:off x="6021117" y="1103919"/>
            <a:ext cx="871800" cy="622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25" lIns="68475" spcFirstLastPara="1" rIns="68475" wrap="square" tIns="342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798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“7/10”</a:t>
            </a:r>
            <a:endParaRPr b="0" i="0" sz="104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3"/>
          <p:cNvSpPr txBox="1"/>
          <p:nvPr/>
        </p:nvSpPr>
        <p:spPr>
          <a:xfrm rot="-2318318">
            <a:off x="7616909" y="2337703"/>
            <a:ext cx="1648445" cy="2768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25" lIns="68475" spcFirstLastPara="1" rIns="68475" wrap="square" tIns="342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49" u="none" cap="none" strike="noStrik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www.software.ac.uk</a:t>
            </a:r>
            <a:endParaRPr b="0" i="0" sz="1349" u="none" cap="none" strike="noStrike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49"/>
          <p:cNvSpPr txBox="1"/>
          <p:nvPr>
            <p:ph type="title"/>
          </p:nvPr>
        </p:nvSpPr>
        <p:spPr>
          <a:xfrm>
            <a:off x="314328" y="98822"/>
            <a:ext cx="68865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/>
              <a:t>Acknowledgements</a:t>
            </a:r>
            <a:endParaRPr/>
          </a:p>
        </p:txBody>
      </p:sp>
      <p:sp>
        <p:nvSpPr>
          <p:cNvPr id="492" name="Google Shape;492;p49"/>
          <p:cNvSpPr txBox="1"/>
          <p:nvPr/>
        </p:nvSpPr>
        <p:spPr>
          <a:xfrm>
            <a:off x="171527" y="1047817"/>
            <a:ext cx="1549142" cy="41549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SSI team/</a:t>
            </a: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alumni</a:t>
            </a: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Agata Dybisz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Aleksandra Nenadic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Aleksandra Pawlik</a:t>
            </a:r>
            <a:endParaRPr i="1"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Alexander Hay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Ania Brown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Arno Proeme</a:t>
            </a:r>
            <a:endParaRPr i="1"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Carole Goble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Caroline Jay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Claire Wyatt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Clem Hadfield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Dave De Roure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Devasena Prasad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Giacomo Peru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Graeme Smith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Iain Emsley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Jacalyn Laird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James Graham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Robinson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 Carr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Lucia Michielin</a:t>
            </a:r>
            <a:endParaRPr i="1"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Malcolm Atkinson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Malcolm Illingworth</a:t>
            </a:r>
            <a:endParaRPr/>
          </a:p>
          <a:p>
            <a:pPr indent="-14446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49"/>
          <p:cNvSpPr txBox="1"/>
          <p:nvPr/>
        </p:nvSpPr>
        <p:spPr>
          <a:xfrm>
            <a:off x="1899719" y="1047817"/>
            <a:ext cx="1533112" cy="31393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Mario Antonioletti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Mark Parsons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Mike Jackson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Olivier Philippe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Priyanka Singh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Rachael Ainsworth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Raniere Silva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Rob Baxter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Robin Wilson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 Manghan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Selina Aragon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Shoaib Sufi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Simon Hettrick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Stephen Crouch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 Parkinson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Toni Collis</a:t>
            </a:r>
            <a:endParaRPr/>
          </a:p>
          <a:p>
            <a:pPr indent="-214313" lvl="0" marL="21431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Plus the SSI Fellows</a:t>
            </a:r>
            <a:b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RSE community</a:t>
            </a:r>
            <a:endParaRPr/>
          </a:p>
        </p:txBody>
      </p:sp>
      <p:pic>
        <p:nvPicPr>
          <p:cNvPr id="494" name="Google Shape;494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16416" y="4868763"/>
            <a:ext cx="838200" cy="295275"/>
          </a:xfrm>
          <a:prstGeom prst="rect">
            <a:avLst/>
          </a:prstGeom>
          <a:noFill/>
          <a:ln>
            <a:noFill/>
          </a:ln>
        </p:spPr>
      </p:pic>
      <p:sp>
        <p:nvSpPr>
          <p:cNvPr id="495" name="Google Shape;495;p49"/>
          <p:cNvSpPr txBox="1"/>
          <p:nvPr/>
        </p:nvSpPr>
        <p:spPr>
          <a:xfrm>
            <a:off x="2139993" y="4278909"/>
            <a:ext cx="32094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Supported by the UK Research Councils through grants </a:t>
            </a:r>
            <a:br>
              <a:rPr lang="en-US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EP/H043160/1, EP/N006410/1 and  EP/S021779/1 . </a:t>
            </a:r>
            <a:br>
              <a:rPr lang="en-US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Additional project funding received from Jisc.</a:t>
            </a:r>
            <a:endParaRPr/>
          </a:p>
        </p:txBody>
      </p:sp>
      <p:grpSp>
        <p:nvGrpSpPr>
          <p:cNvPr id="496" name="Google Shape;496;p49"/>
          <p:cNvGrpSpPr/>
          <p:nvPr/>
        </p:nvGrpSpPr>
        <p:grpSpPr>
          <a:xfrm>
            <a:off x="7245175" y="1199625"/>
            <a:ext cx="1779300" cy="3373500"/>
            <a:chOff x="7321375" y="1047225"/>
            <a:chExt cx="1779300" cy="3373500"/>
          </a:xfrm>
        </p:grpSpPr>
        <p:sp>
          <p:nvSpPr>
            <p:cNvPr id="497" name="Google Shape;497;p49"/>
            <p:cNvSpPr/>
            <p:nvPr/>
          </p:nvSpPr>
          <p:spPr>
            <a:xfrm>
              <a:off x="7321375" y="1047225"/>
              <a:ext cx="1779300" cy="3373500"/>
            </a:xfrm>
            <a:prstGeom prst="rect">
              <a:avLst/>
            </a:prstGeom>
            <a:solidFill>
              <a:srgbClr val="999999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A picture containing drawing&#10;&#10;Description automatically generated" id="498" name="Google Shape;498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380312" y="1114822"/>
              <a:ext cx="1574465" cy="3986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picture containing drawing, flower&#10;&#10;Description automatically generated" id="499" name="Google Shape;499;p4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380312" y="1585391"/>
              <a:ext cx="1659890" cy="3986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logo&#10;&#10;Description automatically generated" id="500" name="Google Shape;500;p49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7380312" y="2526531"/>
              <a:ext cx="1599589" cy="3986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picture containing drawing&#10;&#10;Description automatically generated" id="501" name="Google Shape;501;p49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7380312" y="2055961"/>
              <a:ext cx="1574465" cy="3986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502" name="Google Shape;502;p4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7380312" y="2997101"/>
              <a:ext cx="1200951" cy="3986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picture containing drawing&#10;&#10;Description automatically generated" id="503" name="Google Shape;503;p49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7380312" y="3467671"/>
              <a:ext cx="1574465" cy="3986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picture containing drawing&#10;&#10;Description automatically generated" id="504" name="Google Shape;504;p4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7380312" y="3938239"/>
              <a:ext cx="1574465" cy="40249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50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Questions?</a:t>
            </a:r>
            <a:endParaRPr/>
          </a:p>
        </p:txBody>
      </p:sp>
      <p:sp>
        <p:nvSpPr>
          <p:cNvPr id="511" name="Google Shape;511;p50"/>
          <p:cNvSpPr txBox="1"/>
          <p:nvPr>
            <p:ph idx="1" type="body"/>
          </p:nvPr>
        </p:nvSpPr>
        <p:spPr>
          <a:xfrm>
            <a:off x="333378" y="1200151"/>
            <a:ext cx="8353500" cy="3394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4"/>
          <p:cNvSpPr txBox="1"/>
          <p:nvPr>
            <p:ph type="title"/>
          </p:nvPr>
        </p:nvSpPr>
        <p:spPr>
          <a:xfrm>
            <a:off x="98325" y="221775"/>
            <a:ext cx="8455800" cy="440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Better Software, Better Data Handling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5"/>
          <p:cNvSpPr txBox="1"/>
          <p:nvPr>
            <p:ph type="title"/>
          </p:nvPr>
        </p:nvSpPr>
        <p:spPr>
          <a:xfrm>
            <a:off x="314326" y="98822"/>
            <a:ext cx="68865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Today’s Journey</a:t>
            </a:r>
            <a:endParaRPr/>
          </a:p>
        </p:txBody>
      </p:sp>
      <p:sp>
        <p:nvSpPr>
          <p:cNvPr id="122" name="Google Shape;122;p15"/>
          <p:cNvSpPr txBox="1"/>
          <p:nvPr>
            <p:ph idx="1" type="body"/>
          </p:nvPr>
        </p:nvSpPr>
        <p:spPr>
          <a:xfrm>
            <a:off x="0" y="1129250"/>
            <a:ext cx="4999200" cy="3822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457200" rtl="0" algn="l">
              <a:spcBef>
                <a:spcPts val="36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Spreadsheets 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Other options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Resources and Training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Data Carpentry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Pedagogy</a:t>
            </a:r>
            <a:r>
              <a:rPr lang="en-US" sz="3000"/>
              <a:t> practice and training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Other initiatives</a:t>
            </a:r>
            <a:endParaRPr sz="30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2700"/>
          </a:p>
        </p:txBody>
      </p:sp>
      <p:pic>
        <p:nvPicPr>
          <p:cNvPr id="123" name="Google Shape;12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38725" y="1634373"/>
            <a:ext cx="3657223" cy="24225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5"/>
          <p:cNvSpPr txBox="1"/>
          <p:nvPr/>
        </p:nvSpPr>
        <p:spPr>
          <a:xfrm>
            <a:off x="6206950" y="4157575"/>
            <a:ext cx="1889400" cy="3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</a:rPr>
              <a:t>Photo by</a:t>
            </a:r>
            <a:r>
              <a:rPr lang="en-US" sz="800">
                <a:solidFill>
                  <a:schemeClr val="dk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-US" sz="800" u="sng">
                <a:solidFill>
                  <a:schemeClr val="hlink"/>
                </a:solidFill>
                <a:hlinkClick r:id="rId5"/>
              </a:rPr>
              <a:t>Zbysiu Rodak</a:t>
            </a:r>
            <a:r>
              <a:rPr lang="en-US" sz="800">
                <a:solidFill>
                  <a:schemeClr val="dk1"/>
                </a:solidFill>
              </a:rPr>
              <a:t> on</a:t>
            </a:r>
            <a:r>
              <a:rPr lang="en-US" sz="800">
                <a:solidFill>
                  <a:schemeClr val="dk1"/>
                </a:solidFill>
                <a:uFill>
                  <a:noFill/>
                </a:u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-US" sz="800" u="sng">
                <a:solidFill>
                  <a:schemeClr val="hlink"/>
                </a:solidFill>
                <a:hlinkClick r:id="rId7"/>
              </a:rPr>
              <a:t>Unsplash</a:t>
            </a:r>
            <a:endParaRPr sz="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6"/>
          <p:cNvSpPr txBox="1"/>
          <p:nvPr>
            <p:ph type="title"/>
          </p:nvPr>
        </p:nvSpPr>
        <p:spPr>
          <a:xfrm>
            <a:off x="314328" y="221787"/>
            <a:ext cx="6886500" cy="440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Spreadsheets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7"/>
          <p:cNvSpPr txBox="1"/>
          <p:nvPr>
            <p:ph type="title"/>
          </p:nvPr>
        </p:nvSpPr>
        <p:spPr>
          <a:xfrm>
            <a:off x="0" y="98825"/>
            <a:ext cx="72009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Spreadsheets - data problems</a:t>
            </a:r>
            <a:endParaRPr/>
          </a:p>
        </p:txBody>
      </p:sp>
      <p:sp>
        <p:nvSpPr>
          <p:cNvPr id="137" name="Google Shape;137;p17"/>
          <p:cNvSpPr txBox="1"/>
          <p:nvPr>
            <p:ph idx="1" type="body"/>
          </p:nvPr>
        </p:nvSpPr>
        <p:spPr>
          <a:xfrm>
            <a:off x="88675" y="1095950"/>
            <a:ext cx="5099100" cy="3627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1000" lvl="0" marL="457200" rtl="0" algn="l">
              <a:spcBef>
                <a:spcPts val="36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Microsoft Excel autocorrecting gene names to dates!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1350">
                <a:solidFill>
                  <a:srgbClr val="42424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Like MARCH1 — short for “</a:t>
            </a:r>
            <a:r>
              <a:rPr lang="en-US" sz="1350" u="sng">
                <a:solidFill>
                  <a:srgbClr val="E2127A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Membrane Associated Ring-CH-Type Finger 1</a:t>
            </a:r>
            <a:r>
              <a:rPr lang="en-US" sz="1350">
                <a:solidFill>
                  <a:srgbClr val="42424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” — Excel converts that into a date: 1-Mar</a:t>
            </a:r>
            <a:endParaRPr sz="1350">
              <a:solidFill>
                <a:srgbClr val="42424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1350">
                <a:solidFill>
                  <a:srgbClr val="42424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One study </a:t>
            </a:r>
            <a:r>
              <a:rPr lang="en-US" sz="1350" u="sng">
                <a:solidFill>
                  <a:srgbClr val="E2127A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from 2016</a:t>
            </a:r>
            <a:r>
              <a:rPr lang="en-US" sz="1350">
                <a:solidFill>
                  <a:srgbClr val="42424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examined genetic data shared alongside 3,597 published papers and found that roughly one-fifth had been affected by Excel errors!</a:t>
            </a:r>
            <a:endParaRPr sz="24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8" name="Google Shape;138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75500" y="1427500"/>
            <a:ext cx="2785875" cy="3715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7"/>
          <p:cNvSpPr txBox="1"/>
          <p:nvPr/>
        </p:nvSpPr>
        <p:spPr>
          <a:xfrm>
            <a:off x="5734375" y="956225"/>
            <a:ext cx="3482100" cy="7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www.theverge.com/2020/8/6/21355674/human-genes-rename-microsoft-excel-misreading-dates</a:t>
            </a: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8"/>
          <p:cNvSpPr txBox="1"/>
          <p:nvPr>
            <p:ph type="title"/>
          </p:nvPr>
        </p:nvSpPr>
        <p:spPr>
          <a:xfrm>
            <a:off x="88675" y="98825"/>
            <a:ext cx="7644600" cy="85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Spreadsheets - format problems</a:t>
            </a:r>
            <a:endParaRPr/>
          </a:p>
        </p:txBody>
      </p:sp>
      <p:sp>
        <p:nvSpPr>
          <p:cNvPr id="146" name="Google Shape;146;p18"/>
          <p:cNvSpPr txBox="1"/>
          <p:nvPr>
            <p:ph idx="1" type="body"/>
          </p:nvPr>
        </p:nvSpPr>
        <p:spPr>
          <a:xfrm>
            <a:off x="88675" y="1095950"/>
            <a:ext cx="5099100" cy="3627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1000" lvl="0" marL="457200" rtl="0" algn="l">
              <a:spcBef>
                <a:spcPts val="36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Microsoft Excel file format caused 16,000 Covid19 cases in the UK to be lost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1350">
                <a:solidFill>
                  <a:srgbClr val="42424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Use of XLS (65K rows) vs XLSX (1M+ rows) for integrating results</a:t>
            </a:r>
            <a:endParaRPr sz="1350">
              <a:solidFill>
                <a:srgbClr val="42424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1350">
                <a:solidFill>
                  <a:srgbClr val="42424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limit reached - rows just discarded</a:t>
            </a:r>
            <a:endParaRPr sz="1350">
              <a:solidFill>
                <a:srgbClr val="42424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rgbClr val="42424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14325" lvl="0" marL="914400" rtl="0" algn="l">
              <a:spcBef>
                <a:spcPts val="360"/>
              </a:spcBef>
              <a:spcAft>
                <a:spcPts val="0"/>
              </a:spcAft>
              <a:buClr>
                <a:srgbClr val="424242"/>
              </a:buClr>
              <a:buSzPts val="1350"/>
              <a:buFont typeface="Arial"/>
              <a:buChar char="•"/>
            </a:pPr>
            <a:r>
              <a:rPr lang="en-US" sz="1350">
                <a:solidFill>
                  <a:srgbClr val="42424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Delayed contact tracers knowing who to contact</a:t>
            </a:r>
            <a:endParaRPr sz="1350">
              <a:solidFill>
                <a:srgbClr val="42424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9144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rgbClr val="42424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8"/>
          <p:cNvSpPr txBox="1"/>
          <p:nvPr/>
        </p:nvSpPr>
        <p:spPr>
          <a:xfrm>
            <a:off x="5438400" y="983413"/>
            <a:ext cx="3705600" cy="4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www.bbc.co.uk/news/technology-54423988</a:t>
            </a:r>
            <a:r>
              <a:rPr lang="en-US" sz="11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4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8" name="Google Shape;14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81863" y="1370100"/>
            <a:ext cx="2818674" cy="3452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